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3" r:id="rId2"/>
    <p:sldId id="3251" r:id="rId3"/>
    <p:sldId id="3221" r:id="rId4"/>
    <p:sldId id="3164" r:id="rId5"/>
    <p:sldId id="3252" r:id="rId6"/>
    <p:sldId id="3168" r:id="rId7"/>
    <p:sldId id="3172" r:id="rId8"/>
    <p:sldId id="31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F0328-1D5E-4CF0-8A18-F4816E20493D}" v="2" dt="2024-04-18T18:57:49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house-bill/4346" TargetMode="External"/><Relationship Id="rId2" Type="http://schemas.openxmlformats.org/officeDocument/2006/relationships/hyperlink" Target="https://www.congress.gov/bill/117th-congress/house-bill/3684" TargetMode="External"/><Relationship Id="rId1" Type="http://schemas.openxmlformats.org/officeDocument/2006/relationships/hyperlink" Target="https://www.congress.gov/bill/117th-congress/house-bill/1319" TargetMode="External"/><Relationship Id="rId4" Type="http://schemas.openxmlformats.org/officeDocument/2006/relationships/hyperlink" Target="https://www.congress.gov/bill/117th-congress/house-bill/5376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house-bill/4346" TargetMode="External"/><Relationship Id="rId2" Type="http://schemas.openxmlformats.org/officeDocument/2006/relationships/hyperlink" Target="https://www.congress.gov/bill/117th-congress/house-bill/3684" TargetMode="External"/><Relationship Id="rId1" Type="http://schemas.openxmlformats.org/officeDocument/2006/relationships/hyperlink" Target="https://www.congress.gov/bill/117th-congress/house-bill/1319" TargetMode="External"/><Relationship Id="rId4" Type="http://schemas.openxmlformats.org/officeDocument/2006/relationships/hyperlink" Target="https://www.congress.gov/bill/117th-congress/house-bill/537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5398F-4BFC-4139-B9CD-381AE07EC0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A23F33-7F52-4F07-9E11-BFA1FE712ED5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ARPA</a:t>
          </a:r>
        </a:p>
        <a:p>
          <a:r>
            <a:rPr lang="en-US" sz="15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American Rescue Plan Act</a:t>
          </a:r>
          <a:endParaRPr lang="en-US" sz="1500" dirty="0">
            <a:solidFill>
              <a:schemeClr val="bg1"/>
            </a:solidFill>
          </a:endParaRPr>
        </a:p>
      </dgm:t>
    </dgm:pt>
    <dgm:pt modelId="{7410FE94-FCBA-4439-8006-2EB29CFA099D}" type="parTrans" cxnId="{ECBF9F44-66CE-4096-824E-8AE5552EFBF2}">
      <dgm:prSet/>
      <dgm:spPr/>
      <dgm:t>
        <a:bodyPr/>
        <a:lstStyle/>
        <a:p>
          <a:endParaRPr lang="en-US"/>
        </a:p>
      </dgm:t>
    </dgm:pt>
    <dgm:pt modelId="{F403CD8F-A300-4DD7-9173-60D4D581716D}" type="sibTrans" cxnId="{ECBF9F44-66CE-4096-824E-8AE5552EFBF2}">
      <dgm:prSet/>
      <dgm:spPr/>
      <dgm:t>
        <a:bodyPr/>
        <a:lstStyle/>
        <a:p>
          <a:endParaRPr lang="en-US"/>
        </a:p>
      </dgm:t>
    </dgm:pt>
    <dgm:pt modelId="{27D778D8-8153-45C7-B77C-662A80C6688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Strong labor standards</a:t>
          </a:r>
        </a:p>
      </dgm:t>
    </dgm:pt>
    <dgm:pt modelId="{9BCDE8D0-1323-40EA-8E4D-FA2DDEAA9475}" type="parTrans" cxnId="{17F6B858-1363-482B-AF10-92F5D795A0AB}">
      <dgm:prSet/>
      <dgm:spPr/>
      <dgm:t>
        <a:bodyPr/>
        <a:lstStyle/>
        <a:p>
          <a:endParaRPr lang="en-US"/>
        </a:p>
      </dgm:t>
    </dgm:pt>
    <dgm:pt modelId="{B7B48984-9705-4BA7-8934-34A437FE980E}" type="sibTrans" cxnId="{17F6B858-1363-482B-AF10-92F5D795A0AB}">
      <dgm:prSet/>
      <dgm:spPr/>
      <dgm:t>
        <a:bodyPr/>
        <a:lstStyle/>
        <a:p>
          <a:endParaRPr lang="en-US"/>
        </a:p>
      </dgm:t>
    </dgm:pt>
    <dgm:pt modelId="{DC181CFF-3FC9-405C-99F5-607C2FFE948A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IIJA</a:t>
          </a:r>
        </a:p>
        <a:p>
          <a:r>
            <a:rPr lang="en-US" sz="15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Infrastructure Investment &amp; Jobs Act</a:t>
          </a:r>
          <a:endParaRPr lang="en-US" sz="1500" dirty="0">
            <a:solidFill>
              <a:schemeClr val="bg1"/>
            </a:solidFill>
          </a:endParaRPr>
        </a:p>
      </dgm:t>
    </dgm:pt>
    <dgm:pt modelId="{AFAE1F0E-97C8-4FA0-BA53-A52CEE6A7A5F}" type="parTrans" cxnId="{809894BC-F846-42BF-959C-C082C436064E}">
      <dgm:prSet/>
      <dgm:spPr/>
      <dgm:t>
        <a:bodyPr/>
        <a:lstStyle/>
        <a:p>
          <a:endParaRPr lang="en-US"/>
        </a:p>
      </dgm:t>
    </dgm:pt>
    <dgm:pt modelId="{C7F57D32-1897-419C-9446-76471333B761}" type="sibTrans" cxnId="{809894BC-F846-42BF-959C-C082C436064E}">
      <dgm:prSet/>
      <dgm:spPr/>
      <dgm:t>
        <a:bodyPr/>
        <a:lstStyle/>
        <a:p>
          <a:endParaRPr lang="en-US"/>
        </a:p>
      </dgm:t>
    </dgm:pt>
    <dgm:pt modelId="{C40A12E9-D9F7-4235-A946-CD094FB5C818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Covered by </a:t>
          </a:r>
          <a:r>
            <a:rPr lang="en-US" i="1" dirty="0"/>
            <a:t>existing</a:t>
          </a:r>
          <a:r>
            <a:rPr lang="en-US" dirty="0"/>
            <a:t> </a:t>
          </a:r>
          <a:r>
            <a:rPr lang="en-US" b="1" dirty="0"/>
            <a:t>Davis-Bacon</a:t>
          </a:r>
          <a:r>
            <a:rPr lang="en-US" dirty="0"/>
            <a:t> requirements and expanded to energy work</a:t>
          </a:r>
        </a:p>
      </dgm:t>
    </dgm:pt>
    <dgm:pt modelId="{542BB77D-79B2-4C20-9E00-C40A84E884C0}" type="parTrans" cxnId="{9A69AAE3-D7AE-421B-B20D-85C4353A65CA}">
      <dgm:prSet/>
      <dgm:spPr/>
      <dgm:t>
        <a:bodyPr/>
        <a:lstStyle/>
        <a:p>
          <a:endParaRPr lang="en-US"/>
        </a:p>
      </dgm:t>
    </dgm:pt>
    <dgm:pt modelId="{D846AD88-DECC-4891-B1D2-B991D9E0DA32}" type="sibTrans" cxnId="{9A69AAE3-D7AE-421B-B20D-85C4353A65CA}">
      <dgm:prSet/>
      <dgm:spPr/>
      <dgm:t>
        <a:bodyPr/>
        <a:lstStyle/>
        <a:p>
          <a:endParaRPr lang="en-US"/>
        </a:p>
      </dgm:t>
    </dgm:pt>
    <dgm:pt modelId="{38D4EAAC-4997-4F75-BE9F-DBB679D16A8C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CHIPS</a:t>
          </a:r>
        </a:p>
        <a:p>
          <a:r>
            <a:rPr lang="en-US" sz="16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CHIPS and Science Act</a:t>
          </a:r>
          <a:endParaRPr lang="en-US" sz="1600" dirty="0">
            <a:solidFill>
              <a:schemeClr val="bg1"/>
            </a:solidFill>
          </a:endParaRPr>
        </a:p>
      </dgm:t>
    </dgm:pt>
    <dgm:pt modelId="{372F0FE2-8FA2-40EE-A971-5BEB13428E91}" type="parTrans" cxnId="{F87C141B-3E92-449E-8BF5-5B66C2A98C1D}">
      <dgm:prSet/>
      <dgm:spPr/>
      <dgm:t>
        <a:bodyPr/>
        <a:lstStyle/>
        <a:p>
          <a:endParaRPr lang="en-US"/>
        </a:p>
      </dgm:t>
    </dgm:pt>
    <dgm:pt modelId="{9552F0C1-6800-4896-B9BF-3A696C342E57}" type="sibTrans" cxnId="{F87C141B-3E92-449E-8BF5-5B66C2A98C1D}">
      <dgm:prSet/>
      <dgm:spPr/>
      <dgm:t>
        <a:bodyPr/>
        <a:lstStyle/>
        <a:p>
          <a:endParaRPr lang="en-US"/>
        </a:p>
      </dgm:t>
    </dgm:pt>
    <dgm:pt modelId="{AADFBD69-C866-4C4B-876E-684B5A606E1D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$39 billion for semiconductor chip plant construction</a:t>
          </a:r>
          <a:endParaRPr lang="en-US" dirty="0"/>
        </a:p>
      </dgm:t>
    </dgm:pt>
    <dgm:pt modelId="{ECDAA368-B521-4B8E-AAC1-C2DCCC7CF1B3}" type="parTrans" cxnId="{CA9A9B68-448C-4E10-8300-976FE8B7BF41}">
      <dgm:prSet/>
      <dgm:spPr/>
      <dgm:t>
        <a:bodyPr/>
        <a:lstStyle/>
        <a:p>
          <a:endParaRPr lang="en-US"/>
        </a:p>
      </dgm:t>
    </dgm:pt>
    <dgm:pt modelId="{DFB6388A-6B3A-4DDF-AB6C-EC4BCF7F6FFE}" type="sibTrans" cxnId="{CA9A9B68-448C-4E10-8300-976FE8B7BF41}">
      <dgm:prSet/>
      <dgm:spPr/>
      <dgm:t>
        <a:bodyPr/>
        <a:lstStyle/>
        <a:p>
          <a:endParaRPr lang="en-US"/>
        </a:p>
      </dgm:t>
    </dgm:pt>
    <dgm:pt modelId="{E2DAA0A1-AAD4-42BF-B55C-9B992CD730DF}">
      <dgm:prSet/>
      <dgm:spPr>
        <a:ln>
          <a:noFill/>
        </a:ln>
      </dgm:spPr>
      <dgm:t>
        <a:bodyPr/>
        <a:lstStyle/>
        <a:p>
          <a:r>
            <a:rPr lang="en-US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States &amp; localities MAY establish local hiring programs with economic or geographic preferences.</a:t>
          </a:r>
          <a:endParaRPr lang="en-US" dirty="0"/>
        </a:p>
      </dgm:t>
    </dgm:pt>
    <dgm:pt modelId="{5E9EE4EA-B746-4EDA-B924-15FFD5610FDF}" type="parTrans" cxnId="{D205DFF3-8BF2-41D7-B6AA-68D771E7533D}">
      <dgm:prSet/>
      <dgm:spPr/>
      <dgm:t>
        <a:bodyPr/>
        <a:lstStyle/>
        <a:p>
          <a:endParaRPr lang="en-US"/>
        </a:p>
      </dgm:t>
    </dgm:pt>
    <dgm:pt modelId="{C2FA5E7C-8E99-49E5-B98D-DF067767F99D}" type="sibTrans" cxnId="{D205DFF3-8BF2-41D7-B6AA-68D771E7533D}">
      <dgm:prSet/>
      <dgm:spPr/>
      <dgm:t>
        <a:bodyPr/>
        <a:lstStyle/>
        <a:p>
          <a:endParaRPr lang="en-US"/>
        </a:p>
      </dgm:t>
    </dgm:pt>
    <dgm:pt modelId="{3A0C111B-4E0C-4856-8E5B-420021789BF3}">
      <dgm:prSet/>
      <dgm:spPr>
        <a:ln>
          <a:noFill/>
        </a:ln>
      </dgm:spPr>
      <dgm:t>
        <a:bodyPr/>
        <a:lstStyle/>
        <a:p>
          <a:r>
            <a:rPr lang="en-US" dirty="0"/>
            <a:t>Discretionary grant programs including </a:t>
          </a:r>
          <a:r>
            <a:rPr lang="en-US" b="1" dirty="0"/>
            <a:t>PLAs, local hire and apprenticeship</a:t>
          </a:r>
          <a:r>
            <a:rPr lang="en-US" dirty="0"/>
            <a:t> as criteria. </a:t>
          </a:r>
        </a:p>
      </dgm:t>
    </dgm:pt>
    <dgm:pt modelId="{9C7F10A1-D1FF-41D9-B7F8-CDC53B4DBC06}" type="parTrans" cxnId="{D522ECED-D752-4076-AD68-907026D16575}">
      <dgm:prSet/>
      <dgm:spPr/>
      <dgm:t>
        <a:bodyPr/>
        <a:lstStyle/>
        <a:p>
          <a:endParaRPr lang="en-US"/>
        </a:p>
      </dgm:t>
    </dgm:pt>
    <dgm:pt modelId="{72B616D8-F484-49E1-8FDE-EFF5A93AFAF5}" type="sibTrans" cxnId="{D522ECED-D752-4076-AD68-907026D16575}">
      <dgm:prSet/>
      <dgm:spPr/>
      <dgm:t>
        <a:bodyPr/>
        <a:lstStyle/>
        <a:p>
          <a:endParaRPr lang="en-US"/>
        </a:p>
      </dgm:t>
    </dgm:pt>
    <dgm:pt modelId="{D2DE19F6-AD9B-41EA-BAC7-9333C8356BAD}">
      <dgm:prSet/>
      <dgm:spPr>
        <a:ln>
          <a:noFill/>
        </a:ln>
      </dgm:spPr>
      <dgm:t>
        <a:bodyPr/>
        <a:lstStyle/>
        <a:p>
          <a:r>
            <a:rPr lang="en-US" u="sng" dirty="0"/>
            <a:t>Encourages</a:t>
          </a:r>
          <a:r>
            <a:rPr lang="en-US" dirty="0"/>
            <a:t> the use of PLAs</a:t>
          </a:r>
        </a:p>
      </dgm:t>
    </dgm:pt>
    <dgm:pt modelId="{ECE19FC9-DC4B-46E0-A77C-8E1E17A77921}" type="parTrans" cxnId="{E18DF251-8883-4DF1-9924-536F9B58795F}">
      <dgm:prSet/>
      <dgm:spPr/>
      <dgm:t>
        <a:bodyPr/>
        <a:lstStyle/>
        <a:p>
          <a:endParaRPr lang="en-US"/>
        </a:p>
      </dgm:t>
    </dgm:pt>
    <dgm:pt modelId="{190E9717-C75E-4AC1-8CF0-94319A99C064}" type="sibTrans" cxnId="{E18DF251-8883-4DF1-9924-536F9B58795F}">
      <dgm:prSet/>
      <dgm:spPr/>
      <dgm:t>
        <a:bodyPr/>
        <a:lstStyle/>
        <a:p>
          <a:endParaRPr lang="en-US"/>
        </a:p>
      </dgm:t>
    </dgm:pt>
    <dgm:pt modelId="{47992AFD-CB07-468B-8104-F9FC500F3309}">
      <dgm:prSet/>
      <dgm:spPr>
        <a:ln>
          <a:noFill/>
        </a:ln>
      </dgm:spPr>
      <dgm:t>
        <a:bodyPr/>
        <a:lstStyle/>
        <a:p>
          <a:r>
            <a:rPr lang="en-US" b="1" dirty="0"/>
            <a:t>Davis Bacon </a:t>
          </a:r>
          <a:r>
            <a:rPr lang="en-US" dirty="0"/>
            <a:t>applies</a:t>
          </a:r>
        </a:p>
      </dgm:t>
    </dgm:pt>
    <dgm:pt modelId="{023089BA-54A9-4075-8425-70D2B80C4FEA}" type="parTrans" cxnId="{47144FE8-D514-448F-8BE5-139969E33F60}">
      <dgm:prSet/>
      <dgm:spPr/>
      <dgm:t>
        <a:bodyPr/>
        <a:lstStyle/>
        <a:p>
          <a:endParaRPr lang="en-US"/>
        </a:p>
      </dgm:t>
    </dgm:pt>
    <dgm:pt modelId="{0FBF7E50-E883-448A-97B6-2EA3210592B5}" type="sibTrans" cxnId="{47144FE8-D514-448F-8BE5-139969E33F60}">
      <dgm:prSet/>
      <dgm:spPr/>
      <dgm:t>
        <a:bodyPr/>
        <a:lstStyle/>
        <a:p>
          <a:endParaRPr lang="en-US"/>
        </a:p>
      </dgm:t>
    </dgm:pt>
    <dgm:pt modelId="{4A0EE520-8114-49C3-8FA8-EC6B1BF79A6C}">
      <dgm:prSet/>
      <dgm:spPr>
        <a:ln>
          <a:noFill/>
        </a:ln>
      </dgm:spPr>
      <dgm:t>
        <a:bodyPr/>
        <a:lstStyle/>
        <a:p>
          <a:r>
            <a:rPr lang="en-US" b="1" dirty="0"/>
            <a:t>PLAs</a:t>
          </a:r>
          <a:r>
            <a:rPr lang="en-US" dirty="0"/>
            <a:t> on large projects or detailed reporting if not</a:t>
          </a:r>
        </a:p>
      </dgm:t>
    </dgm:pt>
    <dgm:pt modelId="{D220B258-503F-4331-B868-7C8EAE7E89A5}" type="parTrans" cxnId="{B9040D9B-63A4-4D29-BA68-40B24A926229}">
      <dgm:prSet/>
      <dgm:spPr/>
      <dgm:t>
        <a:bodyPr/>
        <a:lstStyle/>
        <a:p>
          <a:endParaRPr lang="en-US"/>
        </a:p>
      </dgm:t>
    </dgm:pt>
    <dgm:pt modelId="{C049A1E4-0981-4BCA-9B08-5C9150770C20}" type="sibTrans" cxnId="{B9040D9B-63A4-4D29-BA68-40B24A926229}">
      <dgm:prSet/>
      <dgm:spPr/>
      <dgm:t>
        <a:bodyPr/>
        <a:lstStyle/>
        <a:p>
          <a:endParaRPr lang="en-US"/>
        </a:p>
      </dgm:t>
    </dgm:pt>
    <dgm:pt modelId="{B1A41968-1289-4BCD-BE8C-2C8602FDF9D8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E2408F35-FB56-4FEE-8C8A-5CE72516EB2F}" type="parTrans" cxnId="{6AC870A9-3486-46C7-B674-E8A4E7882CAA}">
      <dgm:prSet/>
      <dgm:spPr/>
      <dgm:t>
        <a:bodyPr/>
        <a:lstStyle/>
        <a:p>
          <a:endParaRPr lang="en-US"/>
        </a:p>
      </dgm:t>
    </dgm:pt>
    <dgm:pt modelId="{D125D9E8-ABFD-4CD4-BA84-CBB7DEA44771}" type="sibTrans" cxnId="{6AC870A9-3486-46C7-B674-E8A4E7882CAA}">
      <dgm:prSet/>
      <dgm:spPr/>
      <dgm:t>
        <a:bodyPr/>
        <a:lstStyle/>
        <a:p>
          <a:endParaRPr lang="en-US"/>
        </a:p>
      </dgm:t>
    </dgm:pt>
    <dgm:pt modelId="{1C7BCE55-930B-4FED-B836-D79C52F901D8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DF29F0DE-6591-4DD9-A21D-CBFD365E7B9E}" type="parTrans" cxnId="{40438220-C575-4229-8A1F-91940268C38B}">
      <dgm:prSet/>
      <dgm:spPr/>
      <dgm:t>
        <a:bodyPr/>
        <a:lstStyle/>
        <a:p>
          <a:endParaRPr lang="en-US"/>
        </a:p>
      </dgm:t>
    </dgm:pt>
    <dgm:pt modelId="{67CF26AE-FCBF-4727-8A48-09B2E40C80DF}" type="sibTrans" cxnId="{40438220-C575-4229-8A1F-91940268C38B}">
      <dgm:prSet/>
      <dgm:spPr/>
      <dgm:t>
        <a:bodyPr/>
        <a:lstStyle/>
        <a:p>
          <a:endParaRPr lang="en-US"/>
        </a:p>
      </dgm:t>
    </dgm:pt>
    <dgm:pt modelId="{66841CDC-6B78-463C-A45E-5F147DFF750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$1.2 trillion for highways, transit, airports, drinking water, clean water, broadband</a:t>
          </a:r>
          <a:endParaRPr lang="en-US" dirty="0"/>
        </a:p>
      </dgm:t>
    </dgm:pt>
    <dgm:pt modelId="{C7980C0B-08C1-404C-BC7A-C1D9DA6627DE}" type="parTrans" cxnId="{AF6502C6-CC6D-4C32-A334-4FC56B4C58BD}">
      <dgm:prSet/>
      <dgm:spPr/>
      <dgm:t>
        <a:bodyPr/>
        <a:lstStyle/>
        <a:p>
          <a:endParaRPr lang="en-US"/>
        </a:p>
      </dgm:t>
    </dgm:pt>
    <dgm:pt modelId="{3AD327CE-97BF-44FF-9720-5962061E604D}" type="sibTrans" cxnId="{AF6502C6-CC6D-4C32-A334-4FC56B4C58BD}">
      <dgm:prSet/>
      <dgm:spPr/>
      <dgm:t>
        <a:bodyPr/>
        <a:lstStyle/>
        <a:p>
          <a:endParaRPr lang="en-US"/>
        </a:p>
      </dgm:t>
    </dgm:pt>
    <dgm:pt modelId="{E5B46732-5C00-4622-B5B5-EFA40DEAB085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$1.9 trillion covid-relief </a:t>
          </a:r>
          <a:endParaRPr lang="en-US" dirty="0"/>
        </a:p>
      </dgm:t>
    </dgm:pt>
    <dgm:pt modelId="{0E397A65-AC53-4898-8374-1B58F70CE939}" type="parTrans" cxnId="{9E1E64B6-A90C-4389-9E87-9FF84F6F9E41}">
      <dgm:prSet/>
      <dgm:spPr/>
      <dgm:t>
        <a:bodyPr/>
        <a:lstStyle/>
        <a:p>
          <a:endParaRPr lang="en-US"/>
        </a:p>
      </dgm:t>
    </dgm:pt>
    <dgm:pt modelId="{CBCF57F1-C613-4782-A57D-5ADE196C8E87}" type="sibTrans" cxnId="{9E1E64B6-A90C-4389-9E87-9FF84F6F9E41}">
      <dgm:prSet/>
      <dgm:spPr/>
      <dgm:t>
        <a:bodyPr/>
        <a:lstStyle/>
        <a:p>
          <a:endParaRPr lang="en-US"/>
        </a:p>
      </dgm:t>
    </dgm:pt>
    <dgm:pt modelId="{866EDDE6-D58F-4C8A-8FBA-9AEFA54F601F}">
      <dgm:prSet/>
      <dgm:spPr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$350 billion for sate &amp; local governments</a:t>
          </a:r>
          <a:endParaRPr lang="en-US" dirty="0">
            <a:solidFill>
              <a:schemeClr val="tx1"/>
            </a:solidFill>
          </a:endParaRPr>
        </a:p>
      </dgm:t>
    </dgm:pt>
    <dgm:pt modelId="{31D2BB4B-A8B2-41F7-828F-C7E8D3E31C44}" type="parTrans" cxnId="{5F91CD3A-4B97-4ACE-9E34-B1665470BDC1}">
      <dgm:prSet/>
      <dgm:spPr/>
      <dgm:t>
        <a:bodyPr/>
        <a:lstStyle/>
        <a:p>
          <a:endParaRPr lang="en-US"/>
        </a:p>
      </dgm:t>
    </dgm:pt>
    <dgm:pt modelId="{6E18CC2F-5580-4E71-B7D8-7675FF5FDBFB}" type="sibTrans" cxnId="{5F91CD3A-4B97-4ACE-9E34-B1665470BDC1}">
      <dgm:prSet/>
      <dgm:spPr/>
      <dgm:t>
        <a:bodyPr/>
        <a:lstStyle/>
        <a:p>
          <a:endParaRPr lang="en-US"/>
        </a:p>
      </dgm:t>
    </dgm:pt>
    <dgm:pt modelId="{7CAA7E4A-4F25-480D-8B3F-2C8BFA109C1D}">
      <dgm:prSet/>
      <dgm:spPr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Water, sewer, broadband, workforce</a:t>
          </a:r>
        </a:p>
      </dgm:t>
    </dgm:pt>
    <dgm:pt modelId="{DF2ED414-B0D6-452B-B01C-8C68F1926FCF}" type="parTrans" cxnId="{9B912A31-2757-485F-930A-37EC09624320}">
      <dgm:prSet/>
      <dgm:spPr/>
      <dgm:t>
        <a:bodyPr/>
        <a:lstStyle/>
        <a:p>
          <a:endParaRPr lang="en-US"/>
        </a:p>
      </dgm:t>
    </dgm:pt>
    <dgm:pt modelId="{B18C116D-1BE1-4A25-96A6-009633B8EFE2}" type="sibTrans" cxnId="{9B912A31-2757-485F-930A-37EC09624320}">
      <dgm:prSet/>
      <dgm:spPr/>
      <dgm:t>
        <a:bodyPr/>
        <a:lstStyle/>
        <a:p>
          <a:endParaRPr lang="en-US"/>
        </a:p>
      </dgm:t>
    </dgm:pt>
    <dgm:pt modelId="{797C7452-BF01-462D-BFC8-F284A7EE2C73}">
      <dgm:prSet/>
      <dgm:spPr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EFC2A3E-40F0-4449-A47D-B477CB09FF06}" type="parTrans" cxnId="{BA014E32-A359-4919-973C-BB2C60792134}">
      <dgm:prSet/>
      <dgm:spPr/>
      <dgm:t>
        <a:bodyPr/>
        <a:lstStyle/>
        <a:p>
          <a:endParaRPr lang="en-US"/>
        </a:p>
      </dgm:t>
    </dgm:pt>
    <dgm:pt modelId="{A28F9A8F-7205-40AF-BD08-DBCD4C7DF6B2}" type="sibTrans" cxnId="{BA014E32-A359-4919-973C-BB2C60792134}">
      <dgm:prSet/>
      <dgm:spPr/>
      <dgm:t>
        <a:bodyPr/>
        <a:lstStyle/>
        <a:p>
          <a:endParaRPr lang="en-US"/>
        </a:p>
      </dgm:t>
    </dgm:pt>
    <dgm:pt modelId="{CE28F464-2128-4889-BA70-0C773569FA6F}">
      <dgm:prSet/>
      <dgm:spPr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C0A9BAB-61B2-46E9-B57F-F07872475644}" type="parTrans" cxnId="{D3D89305-9C2A-49D0-ADA5-C7BAD603AF52}">
      <dgm:prSet/>
      <dgm:spPr/>
      <dgm:t>
        <a:bodyPr/>
        <a:lstStyle/>
        <a:p>
          <a:endParaRPr lang="en-US"/>
        </a:p>
      </dgm:t>
    </dgm:pt>
    <dgm:pt modelId="{E85B368B-E8FD-47C1-BA9A-103CBD75DA37}" type="sibTrans" cxnId="{D3D89305-9C2A-49D0-ADA5-C7BAD603AF52}">
      <dgm:prSet/>
      <dgm:spPr/>
      <dgm:t>
        <a:bodyPr/>
        <a:lstStyle/>
        <a:p>
          <a:endParaRPr lang="en-US"/>
        </a:p>
      </dgm:t>
    </dgm:pt>
    <dgm:pt modelId="{C7BA0D0A-81D5-4B29-8272-DD811766A7E5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Construction of manufacturing facilities requires employers meet </a:t>
          </a:r>
          <a:r>
            <a:rPr lang="en-US" b="1" dirty="0"/>
            <a:t>Davis-Bacon</a:t>
          </a:r>
          <a:r>
            <a:rPr lang="en-US" dirty="0"/>
            <a:t> standards, OSH Act, EEO requirements, secure “sectoral partnerships,” child care plans in “</a:t>
          </a:r>
          <a:r>
            <a:rPr lang="en-US" b="1" dirty="0"/>
            <a:t>construction workforce plan</a:t>
          </a:r>
          <a:r>
            <a:rPr lang="en-US" dirty="0"/>
            <a:t>”</a:t>
          </a:r>
        </a:p>
      </dgm:t>
    </dgm:pt>
    <dgm:pt modelId="{94776886-1B50-4514-B887-F60C74BC6ED0}" type="parTrans" cxnId="{2E3B9CE1-EE8F-4A1C-8928-37354FA8E2F5}">
      <dgm:prSet/>
      <dgm:spPr/>
      <dgm:t>
        <a:bodyPr/>
        <a:lstStyle/>
        <a:p>
          <a:endParaRPr lang="en-US"/>
        </a:p>
      </dgm:t>
    </dgm:pt>
    <dgm:pt modelId="{BD01E24B-0ACC-49A0-B621-6B46D7DF467F}" type="sibTrans" cxnId="{2E3B9CE1-EE8F-4A1C-8928-37354FA8E2F5}">
      <dgm:prSet/>
      <dgm:spPr/>
      <dgm:t>
        <a:bodyPr/>
        <a:lstStyle/>
        <a:p>
          <a:endParaRPr lang="en-US"/>
        </a:p>
      </dgm:t>
    </dgm:pt>
    <dgm:pt modelId="{C1CA9D51-7880-4110-B2E0-90E3189CF248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46282164-2B6C-4A28-A020-6A432CC75639}" type="parTrans" cxnId="{F9FDE5F1-DF72-4DF2-830B-6E57C6BC6B2F}">
      <dgm:prSet/>
      <dgm:spPr/>
      <dgm:t>
        <a:bodyPr/>
        <a:lstStyle/>
        <a:p>
          <a:endParaRPr lang="en-US"/>
        </a:p>
      </dgm:t>
    </dgm:pt>
    <dgm:pt modelId="{49B4B383-A811-4EC9-B99D-3FB4486A2133}" type="sibTrans" cxnId="{F9FDE5F1-DF72-4DF2-830B-6E57C6BC6B2F}">
      <dgm:prSet/>
      <dgm:spPr/>
      <dgm:t>
        <a:bodyPr/>
        <a:lstStyle/>
        <a:p>
          <a:endParaRPr lang="en-US"/>
        </a:p>
      </dgm:t>
    </dgm:pt>
    <dgm:pt modelId="{CF4FF4E7-3DAB-4BD9-8825-14ED90F8FC7D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IRA</a:t>
          </a:r>
        </a:p>
        <a:p>
          <a:r>
            <a:rPr lang="en-US" sz="16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Inflation Reduction Act</a:t>
          </a:r>
          <a:endParaRPr lang="en-US" sz="1600" dirty="0">
            <a:solidFill>
              <a:schemeClr val="bg1"/>
            </a:solidFill>
          </a:endParaRPr>
        </a:p>
      </dgm:t>
    </dgm:pt>
    <dgm:pt modelId="{4BD7D253-2B79-4D91-BC9F-F7E42AD11781}" type="sibTrans" cxnId="{44BF4CC0-B0EA-4652-8301-0F135BF2F4C5}">
      <dgm:prSet/>
      <dgm:spPr/>
      <dgm:t>
        <a:bodyPr/>
        <a:lstStyle/>
        <a:p>
          <a:endParaRPr lang="en-US"/>
        </a:p>
      </dgm:t>
    </dgm:pt>
    <dgm:pt modelId="{E771252E-469C-4CD7-83E5-C467A1F7A52C}" type="parTrans" cxnId="{44BF4CC0-B0EA-4652-8301-0F135BF2F4C5}">
      <dgm:prSet/>
      <dgm:spPr/>
      <dgm:t>
        <a:bodyPr/>
        <a:lstStyle/>
        <a:p>
          <a:endParaRPr lang="en-US"/>
        </a:p>
      </dgm:t>
    </dgm:pt>
    <dgm:pt modelId="{3B0AB669-267A-4D66-A632-D2C2E557B788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$300 billion in clean energy tax incentives</a:t>
          </a:r>
          <a:endParaRPr lang="en-US" dirty="0"/>
        </a:p>
      </dgm:t>
    </dgm:pt>
    <dgm:pt modelId="{4BE53963-B599-4B7F-8916-795C2B4AB025}" type="sibTrans" cxnId="{7C16DBC6-D4C7-4E11-B112-1544CBE47AF2}">
      <dgm:prSet/>
      <dgm:spPr/>
      <dgm:t>
        <a:bodyPr/>
        <a:lstStyle/>
        <a:p>
          <a:endParaRPr lang="en-US"/>
        </a:p>
      </dgm:t>
    </dgm:pt>
    <dgm:pt modelId="{24CCD35B-CACE-4FA7-9F11-03449740BF37}" type="parTrans" cxnId="{7C16DBC6-D4C7-4E11-B112-1544CBE47AF2}">
      <dgm:prSet/>
      <dgm:spPr/>
      <dgm:t>
        <a:bodyPr/>
        <a:lstStyle/>
        <a:p>
          <a:endParaRPr lang="en-US"/>
        </a:p>
      </dgm:t>
    </dgm:pt>
    <dgm:pt modelId="{AF5BFCF2-3C25-4496-8AC7-919134BF6560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/>
            <a:t>Prevailing wages </a:t>
          </a:r>
          <a:r>
            <a:rPr lang="en-US" dirty="0"/>
            <a:t>required for full tax credit. </a:t>
          </a:r>
        </a:p>
      </dgm:t>
    </dgm:pt>
    <dgm:pt modelId="{1AB84558-0A28-43AA-AF5D-56FDE95BAF3C}" type="sibTrans" cxnId="{8EE9523F-9836-4E9C-BCB0-67AC561E2C8F}">
      <dgm:prSet/>
      <dgm:spPr/>
      <dgm:t>
        <a:bodyPr/>
        <a:lstStyle/>
        <a:p>
          <a:endParaRPr lang="en-US"/>
        </a:p>
      </dgm:t>
    </dgm:pt>
    <dgm:pt modelId="{FFDBB5C7-B2D1-43C6-8F8D-C8ACA12BA095}" type="parTrans" cxnId="{8EE9523F-9836-4E9C-BCB0-67AC561E2C8F}">
      <dgm:prSet/>
      <dgm:spPr/>
      <dgm:t>
        <a:bodyPr/>
        <a:lstStyle/>
        <a:p>
          <a:endParaRPr lang="en-US"/>
        </a:p>
      </dgm:t>
    </dgm:pt>
    <dgm:pt modelId="{01744B03-5213-46D3-B0D0-6042780D9300}">
      <dgm:prSet/>
      <dgm:spPr>
        <a:ln>
          <a:noFill/>
        </a:ln>
      </dgm:spPr>
      <dgm:t>
        <a:bodyPr/>
        <a:lstStyle/>
        <a:p>
          <a:r>
            <a:rPr lang="en-US" dirty="0"/>
            <a:t>AND</a:t>
          </a:r>
        </a:p>
      </dgm:t>
    </dgm:pt>
    <dgm:pt modelId="{1B62570B-6C37-4E47-A22E-FCB65A23B167}" type="sibTrans" cxnId="{15D50F5C-D63C-41F3-978E-3EF4ADEA423A}">
      <dgm:prSet/>
      <dgm:spPr/>
      <dgm:t>
        <a:bodyPr/>
        <a:lstStyle/>
        <a:p>
          <a:endParaRPr lang="en-US"/>
        </a:p>
      </dgm:t>
    </dgm:pt>
    <dgm:pt modelId="{6EF433C9-1092-4FCD-AA4B-94F9A717DFE3}" type="parTrans" cxnId="{15D50F5C-D63C-41F3-978E-3EF4ADEA423A}">
      <dgm:prSet/>
      <dgm:spPr/>
      <dgm:t>
        <a:bodyPr/>
        <a:lstStyle/>
        <a:p>
          <a:endParaRPr lang="en-US"/>
        </a:p>
      </dgm:t>
    </dgm:pt>
    <dgm:pt modelId="{05B4E745-1725-4ED7-9081-9402B79854B4}">
      <dgm:prSet/>
      <dgm:spPr>
        <a:ln>
          <a:noFill/>
        </a:ln>
      </dgm:spPr>
      <dgm:t>
        <a:bodyPr/>
        <a:lstStyle/>
        <a:p>
          <a:r>
            <a:rPr lang="en-US" b="1" dirty="0"/>
            <a:t>Apprenticeship utilization </a:t>
          </a:r>
          <a:r>
            <a:rPr lang="en-US" dirty="0"/>
            <a:t>rates required for full tax credit. </a:t>
          </a:r>
        </a:p>
      </dgm:t>
    </dgm:pt>
    <dgm:pt modelId="{92D4AE95-F2BB-40E9-8BD3-C39D4443176E}" type="sibTrans" cxnId="{5C24BC24-1CA5-4441-8BDB-AD1C5989AF4C}">
      <dgm:prSet/>
      <dgm:spPr/>
      <dgm:t>
        <a:bodyPr/>
        <a:lstStyle/>
        <a:p>
          <a:endParaRPr lang="en-US"/>
        </a:p>
      </dgm:t>
    </dgm:pt>
    <dgm:pt modelId="{8440ADF0-2854-4CCB-A038-073B126E1F12}" type="parTrans" cxnId="{5C24BC24-1CA5-4441-8BDB-AD1C5989AF4C}">
      <dgm:prSet/>
      <dgm:spPr/>
      <dgm:t>
        <a:bodyPr/>
        <a:lstStyle/>
        <a:p>
          <a:endParaRPr lang="en-US"/>
        </a:p>
      </dgm:t>
    </dgm:pt>
    <dgm:pt modelId="{17BD9102-C5B8-42BF-963C-97A4C5530CDE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33293019-9551-4B79-978D-753710FFDD64}" type="parTrans" cxnId="{EB4A0557-5C9C-4152-98F7-315A2C32F760}">
      <dgm:prSet/>
      <dgm:spPr/>
      <dgm:t>
        <a:bodyPr/>
        <a:lstStyle/>
        <a:p>
          <a:endParaRPr lang="en-US"/>
        </a:p>
      </dgm:t>
    </dgm:pt>
    <dgm:pt modelId="{ADCB25A8-A434-4F90-B97F-79D547E822CA}" type="sibTrans" cxnId="{EB4A0557-5C9C-4152-98F7-315A2C32F760}">
      <dgm:prSet/>
      <dgm:spPr/>
      <dgm:t>
        <a:bodyPr/>
        <a:lstStyle/>
        <a:p>
          <a:endParaRPr lang="en-US"/>
        </a:p>
      </dgm:t>
    </dgm:pt>
    <dgm:pt modelId="{FF400735-15B0-43EF-BF3F-D726A3EB64E4}" type="pres">
      <dgm:prSet presAssocID="{FC55398F-4BFC-4139-B9CD-381AE07EC047}" presName="Name0" presStyleCnt="0">
        <dgm:presLayoutVars>
          <dgm:dir/>
          <dgm:animLvl val="lvl"/>
          <dgm:resizeHandles val="exact"/>
        </dgm:presLayoutVars>
      </dgm:prSet>
      <dgm:spPr/>
    </dgm:pt>
    <dgm:pt modelId="{E7C9D8A0-094D-4DDD-942D-CD062FA0D2F7}" type="pres">
      <dgm:prSet presAssocID="{26A23F33-7F52-4F07-9E11-BFA1FE712ED5}" presName="composite" presStyleCnt="0"/>
      <dgm:spPr/>
    </dgm:pt>
    <dgm:pt modelId="{1C11534B-D503-4A95-922E-8D757765EA32}" type="pres">
      <dgm:prSet presAssocID="{26A23F33-7F52-4F07-9E11-BFA1FE712ED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F8498F0-29E1-4700-8174-851FD172FB0B}" type="pres">
      <dgm:prSet presAssocID="{26A23F33-7F52-4F07-9E11-BFA1FE712ED5}" presName="desTx" presStyleLbl="alignAccFollowNode1" presStyleIdx="0" presStyleCnt="4">
        <dgm:presLayoutVars>
          <dgm:bulletEnabled val="1"/>
        </dgm:presLayoutVars>
      </dgm:prSet>
      <dgm:spPr/>
    </dgm:pt>
    <dgm:pt modelId="{2E28782F-0E7B-423A-A43D-EFF6ED0544D6}" type="pres">
      <dgm:prSet presAssocID="{F403CD8F-A300-4DD7-9173-60D4D581716D}" presName="space" presStyleCnt="0"/>
      <dgm:spPr/>
    </dgm:pt>
    <dgm:pt modelId="{C4775B28-AC4B-4697-BF4C-801047037E0C}" type="pres">
      <dgm:prSet presAssocID="{DC181CFF-3FC9-405C-99F5-607C2FFE948A}" presName="composite" presStyleCnt="0"/>
      <dgm:spPr/>
    </dgm:pt>
    <dgm:pt modelId="{854B9782-5FD9-4F63-9963-BD5CDC1D7BED}" type="pres">
      <dgm:prSet presAssocID="{DC181CFF-3FC9-405C-99F5-607C2FFE948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330AFF-BF00-4715-A503-6DA34597542C}" type="pres">
      <dgm:prSet presAssocID="{DC181CFF-3FC9-405C-99F5-607C2FFE948A}" presName="desTx" presStyleLbl="alignAccFollowNode1" presStyleIdx="1" presStyleCnt="4">
        <dgm:presLayoutVars>
          <dgm:bulletEnabled val="1"/>
        </dgm:presLayoutVars>
      </dgm:prSet>
      <dgm:spPr/>
    </dgm:pt>
    <dgm:pt modelId="{C0C5A58C-854A-4E53-A891-CE92459DCAB5}" type="pres">
      <dgm:prSet presAssocID="{C7F57D32-1897-419C-9446-76471333B761}" presName="space" presStyleCnt="0"/>
      <dgm:spPr/>
    </dgm:pt>
    <dgm:pt modelId="{035C83CF-48F3-480E-AF8D-C45454DBF1D3}" type="pres">
      <dgm:prSet presAssocID="{38D4EAAC-4997-4F75-BE9F-DBB679D16A8C}" presName="composite" presStyleCnt="0"/>
      <dgm:spPr/>
    </dgm:pt>
    <dgm:pt modelId="{733F920F-4A68-4145-8AE6-74CAF30518D5}" type="pres">
      <dgm:prSet presAssocID="{38D4EAAC-4997-4F75-BE9F-DBB679D16A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D11E03E-53EC-41C2-8176-8A00CA77DCD5}" type="pres">
      <dgm:prSet presAssocID="{38D4EAAC-4997-4F75-BE9F-DBB679D16A8C}" presName="desTx" presStyleLbl="alignAccFollowNode1" presStyleIdx="2" presStyleCnt="4">
        <dgm:presLayoutVars>
          <dgm:bulletEnabled val="1"/>
        </dgm:presLayoutVars>
      </dgm:prSet>
      <dgm:spPr/>
    </dgm:pt>
    <dgm:pt modelId="{EA10C3FE-0A52-487C-920B-CC05ED7AE86E}" type="pres">
      <dgm:prSet presAssocID="{9552F0C1-6800-4896-B9BF-3A696C342E57}" presName="space" presStyleCnt="0"/>
      <dgm:spPr/>
    </dgm:pt>
    <dgm:pt modelId="{9B4F9ABF-3D16-470F-B780-88F5AA21EA54}" type="pres">
      <dgm:prSet presAssocID="{CF4FF4E7-3DAB-4BD9-8825-14ED90F8FC7D}" presName="composite" presStyleCnt="0"/>
      <dgm:spPr/>
    </dgm:pt>
    <dgm:pt modelId="{4893152B-665A-4977-A663-F84F9E19EDCA}" type="pres">
      <dgm:prSet presAssocID="{CF4FF4E7-3DAB-4BD9-8825-14ED90F8FC7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CB0DA22-2EC4-443C-8F27-E57121FD2501}" type="pres">
      <dgm:prSet presAssocID="{CF4FF4E7-3DAB-4BD9-8825-14ED90F8FC7D}" presName="desTx" presStyleLbl="alignAccFollowNode1" presStyleIdx="3" presStyleCnt="4" custLinFactNeighborX="1605" custLinFactNeighborY="-159">
        <dgm:presLayoutVars>
          <dgm:bulletEnabled val="1"/>
        </dgm:presLayoutVars>
      </dgm:prSet>
      <dgm:spPr/>
    </dgm:pt>
  </dgm:ptLst>
  <dgm:cxnLst>
    <dgm:cxn modelId="{D3D89305-9C2A-49D0-ADA5-C7BAD603AF52}" srcId="{DC181CFF-3FC9-405C-99F5-607C2FFE948A}" destId="{CE28F464-2128-4889-BA70-0C773569FA6F}" srcOrd="1" destOrd="0" parTransId="{6C0A9BAB-61B2-46E9-B57F-F07872475644}" sibTransId="{E85B368B-E8FD-47C1-BA9A-103CBD75DA37}"/>
    <dgm:cxn modelId="{4B01B005-7600-4198-883C-F30BE787D0A9}" type="presOf" srcId="{4A0EE520-8114-49C3-8FA8-EC6B1BF79A6C}" destId="{EF8498F0-29E1-4700-8174-851FD172FB0B}" srcOrd="0" destOrd="6" presId="urn:microsoft.com/office/officeart/2005/8/layout/hList1"/>
    <dgm:cxn modelId="{CD641009-D089-4D1E-915A-69DEBC9AC14D}" type="presOf" srcId="{797C7452-BF01-462D-BFC8-F284A7EE2C73}" destId="{EF8498F0-29E1-4700-8174-851FD172FB0B}" srcOrd="0" destOrd="3" presId="urn:microsoft.com/office/officeart/2005/8/layout/hList1"/>
    <dgm:cxn modelId="{CF4AC614-A89D-463A-B3F9-D862088E3237}" type="presOf" srcId="{CF4FF4E7-3DAB-4BD9-8825-14ED90F8FC7D}" destId="{4893152B-665A-4977-A663-F84F9E19EDCA}" srcOrd="0" destOrd="0" presId="urn:microsoft.com/office/officeart/2005/8/layout/hList1"/>
    <dgm:cxn modelId="{F87C141B-3E92-449E-8BF5-5B66C2A98C1D}" srcId="{FC55398F-4BFC-4139-B9CD-381AE07EC047}" destId="{38D4EAAC-4997-4F75-BE9F-DBB679D16A8C}" srcOrd="2" destOrd="0" parTransId="{372F0FE2-8FA2-40EE-A971-5BEB13428E91}" sibTransId="{9552F0C1-6800-4896-B9BF-3A696C342E57}"/>
    <dgm:cxn modelId="{A65D7F1B-0168-4B2F-8F06-EFACDB6B224E}" type="presOf" srcId="{66841CDC-6B78-463C-A45E-5F147DFF7507}" destId="{05330AFF-BF00-4715-A503-6DA34597542C}" srcOrd="0" destOrd="0" presId="urn:microsoft.com/office/officeart/2005/8/layout/hList1"/>
    <dgm:cxn modelId="{8219BD1C-FFB1-4A34-A0E1-EFD1B910DBCA}" type="presOf" srcId="{C1CA9D51-7880-4110-B2E0-90E3189CF248}" destId="{0D11E03E-53EC-41C2-8176-8A00CA77DCD5}" srcOrd="0" destOrd="1" presId="urn:microsoft.com/office/officeart/2005/8/layout/hList1"/>
    <dgm:cxn modelId="{CDCADD1F-5EBE-4372-8DBF-B8754F596485}" type="presOf" srcId="{E2DAA0A1-AAD4-42BF-B55C-9B992CD730DF}" destId="{05330AFF-BF00-4715-A503-6DA34597542C}" srcOrd="0" destOrd="3" presId="urn:microsoft.com/office/officeart/2005/8/layout/hList1"/>
    <dgm:cxn modelId="{40438220-C575-4229-8A1F-91940268C38B}" srcId="{26A23F33-7F52-4F07-9E11-BFA1FE712ED5}" destId="{1C7BCE55-930B-4FED-B836-D79C52F901D8}" srcOrd="8" destOrd="0" parTransId="{DF29F0DE-6591-4DD9-A21D-CBFD365E7B9E}" sibTransId="{67CF26AE-FCBF-4727-8A48-09B2E40C80DF}"/>
    <dgm:cxn modelId="{5C24BC24-1CA5-4441-8BDB-AD1C5989AF4C}" srcId="{CF4FF4E7-3DAB-4BD9-8825-14ED90F8FC7D}" destId="{05B4E745-1725-4ED7-9081-9402B79854B4}" srcOrd="4" destOrd="0" parTransId="{8440ADF0-2854-4CCB-A038-073B126E1F12}" sibTransId="{92D4AE95-F2BB-40E9-8BD3-C39D4443176E}"/>
    <dgm:cxn modelId="{9B912A31-2757-485F-930A-37EC09624320}" srcId="{26A23F33-7F52-4F07-9E11-BFA1FE712ED5}" destId="{7CAA7E4A-4F25-480D-8B3F-2C8BFA109C1D}" srcOrd="2" destOrd="0" parTransId="{DF2ED414-B0D6-452B-B01C-8C68F1926FCF}" sibTransId="{B18C116D-1BE1-4A25-96A6-009633B8EFE2}"/>
    <dgm:cxn modelId="{BA014E32-A359-4919-973C-BB2C60792134}" srcId="{26A23F33-7F52-4F07-9E11-BFA1FE712ED5}" destId="{797C7452-BF01-462D-BFC8-F284A7EE2C73}" srcOrd="3" destOrd="0" parTransId="{AEFC2A3E-40F0-4449-A47D-B477CB09FF06}" sibTransId="{A28F9A8F-7205-40AF-BD08-DBCD4C7DF6B2}"/>
    <dgm:cxn modelId="{5B8CF337-5027-4F2D-AD3D-3C1CAECCFEBB}" type="presOf" srcId="{05B4E745-1725-4ED7-9081-9402B79854B4}" destId="{ACB0DA22-2EC4-443C-8F27-E57121FD2501}" srcOrd="0" destOrd="4" presId="urn:microsoft.com/office/officeart/2005/8/layout/hList1"/>
    <dgm:cxn modelId="{5F91CD3A-4B97-4ACE-9E34-B1665470BDC1}" srcId="{26A23F33-7F52-4F07-9E11-BFA1FE712ED5}" destId="{866EDDE6-D58F-4C8A-8FBA-9AEFA54F601F}" srcOrd="1" destOrd="0" parTransId="{31D2BB4B-A8B2-41F7-828F-C7E8D3E31C44}" sibTransId="{6E18CC2F-5580-4E71-B7D8-7675FF5FDBFB}"/>
    <dgm:cxn modelId="{8EE9523F-9836-4E9C-BCB0-67AC561E2C8F}" srcId="{CF4FF4E7-3DAB-4BD9-8825-14ED90F8FC7D}" destId="{AF5BFCF2-3C25-4496-8AC7-919134BF6560}" srcOrd="2" destOrd="0" parTransId="{FFDBB5C7-B2D1-43C6-8F8D-C8ACA12BA095}" sibTransId="{1AB84558-0A28-43AA-AF5D-56FDE95BAF3C}"/>
    <dgm:cxn modelId="{D3D6CC3F-C83F-410F-85A7-E308F7FBE84C}" type="presOf" srcId="{CE28F464-2128-4889-BA70-0C773569FA6F}" destId="{05330AFF-BF00-4715-A503-6DA34597542C}" srcOrd="0" destOrd="1" presId="urn:microsoft.com/office/officeart/2005/8/layout/hList1"/>
    <dgm:cxn modelId="{15D50F5C-D63C-41F3-978E-3EF4ADEA423A}" srcId="{CF4FF4E7-3DAB-4BD9-8825-14ED90F8FC7D}" destId="{01744B03-5213-46D3-B0D0-6042780D9300}" srcOrd="3" destOrd="0" parTransId="{6EF433C9-1092-4FCD-AA4B-94F9A717DFE3}" sibTransId="{1B62570B-6C37-4E47-A22E-FCB65A23B167}"/>
    <dgm:cxn modelId="{ECBF9F44-66CE-4096-824E-8AE5552EFBF2}" srcId="{FC55398F-4BFC-4139-B9CD-381AE07EC047}" destId="{26A23F33-7F52-4F07-9E11-BFA1FE712ED5}" srcOrd="0" destOrd="0" parTransId="{7410FE94-FCBA-4439-8006-2EB29CFA099D}" sibTransId="{F403CD8F-A300-4DD7-9173-60D4D581716D}"/>
    <dgm:cxn modelId="{47D22767-9DF9-443D-89D3-0BAF4EB5CB8B}" type="presOf" srcId="{7CAA7E4A-4F25-480D-8B3F-2C8BFA109C1D}" destId="{EF8498F0-29E1-4700-8174-851FD172FB0B}" srcOrd="0" destOrd="2" presId="urn:microsoft.com/office/officeart/2005/8/layout/hList1"/>
    <dgm:cxn modelId="{CA9A9B68-448C-4E10-8300-976FE8B7BF41}" srcId="{38D4EAAC-4997-4F75-BE9F-DBB679D16A8C}" destId="{AADFBD69-C866-4C4B-876E-684B5A606E1D}" srcOrd="0" destOrd="0" parTransId="{ECDAA368-B521-4B8E-AAC1-C2DCCC7CF1B3}" sibTransId="{DFB6388A-6B3A-4DDF-AB6C-EC4BCF7F6FFE}"/>
    <dgm:cxn modelId="{71729949-7797-4D7A-B626-82EF37267A07}" type="presOf" srcId="{AF5BFCF2-3C25-4496-8AC7-919134BF6560}" destId="{ACB0DA22-2EC4-443C-8F27-E57121FD2501}" srcOrd="0" destOrd="2" presId="urn:microsoft.com/office/officeart/2005/8/layout/hList1"/>
    <dgm:cxn modelId="{13F04D4F-225E-41B3-821D-031FD2B6EC2D}" type="presOf" srcId="{E5B46732-5C00-4622-B5B5-EFA40DEAB085}" destId="{EF8498F0-29E1-4700-8174-851FD172FB0B}" srcOrd="0" destOrd="0" presId="urn:microsoft.com/office/officeart/2005/8/layout/hList1"/>
    <dgm:cxn modelId="{A81B5271-2AE4-4BB0-9D74-E984299877E9}" type="presOf" srcId="{38D4EAAC-4997-4F75-BE9F-DBB679D16A8C}" destId="{733F920F-4A68-4145-8AE6-74CAF30518D5}" srcOrd="0" destOrd="0" presId="urn:microsoft.com/office/officeart/2005/8/layout/hList1"/>
    <dgm:cxn modelId="{E18DF251-8883-4DF1-9924-536F9B58795F}" srcId="{38D4EAAC-4997-4F75-BE9F-DBB679D16A8C}" destId="{D2DE19F6-AD9B-41EA-BAC7-9333C8356BAD}" srcOrd="3" destOrd="0" parTransId="{ECE19FC9-DC4B-46E0-A77C-8E1E17A77921}" sibTransId="{190E9717-C75E-4AC1-8CF0-94319A99C064}"/>
    <dgm:cxn modelId="{B8C0DB54-BEB2-4DB7-818E-556783818763}" type="presOf" srcId="{47992AFD-CB07-468B-8104-F9FC500F3309}" destId="{EF8498F0-29E1-4700-8174-851FD172FB0B}" srcOrd="0" destOrd="5" presId="urn:microsoft.com/office/officeart/2005/8/layout/hList1"/>
    <dgm:cxn modelId="{EB4A0557-5C9C-4152-98F7-315A2C32F760}" srcId="{CF4FF4E7-3DAB-4BD9-8825-14ED90F8FC7D}" destId="{17BD9102-C5B8-42BF-963C-97A4C5530CDE}" srcOrd="1" destOrd="0" parTransId="{33293019-9551-4B79-978D-753710FFDD64}" sibTransId="{ADCB25A8-A434-4F90-B97F-79D547E822CA}"/>
    <dgm:cxn modelId="{17F6B858-1363-482B-AF10-92F5D795A0AB}" srcId="{26A23F33-7F52-4F07-9E11-BFA1FE712ED5}" destId="{27D778D8-8153-45C7-B77C-662A80C66887}" srcOrd="4" destOrd="0" parTransId="{9BCDE8D0-1323-40EA-8E4D-FA2DDEAA9475}" sibTransId="{B7B48984-9705-4BA7-8934-34A437FE980E}"/>
    <dgm:cxn modelId="{7B0A2B5A-0B27-4114-93D1-7985A19288B1}" type="presOf" srcId="{866EDDE6-D58F-4C8A-8FBA-9AEFA54F601F}" destId="{EF8498F0-29E1-4700-8174-851FD172FB0B}" srcOrd="0" destOrd="1" presId="urn:microsoft.com/office/officeart/2005/8/layout/hList1"/>
    <dgm:cxn modelId="{D4BA1E7D-93D4-4221-BF36-50427E12A448}" type="presOf" srcId="{26A23F33-7F52-4F07-9E11-BFA1FE712ED5}" destId="{1C11534B-D503-4A95-922E-8D757765EA32}" srcOrd="0" destOrd="0" presId="urn:microsoft.com/office/officeart/2005/8/layout/hList1"/>
    <dgm:cxn modelId="{97D5E28A-C140-45AD-8F61-C62AB665B039}" type="presOf" srcId="{C7BA0D0A-81D5-4B29-8272-DD811766A7E5}" destId="{0D11E03E-53EC-41C2-8176-8A00CA77DCD5}" srcOrd="0" destOrd="2" presId="urn:microsoft.com/office/officeart/2005/8/layout/hList1"/>
    <dgm:cxn modelId="{B9040D9B-63A4-4D29-BA68-40B24A926229}" srcId="{26A23F33-7F52-4F07-9E11-BFA1FE712ED5}" destId="{4A0EE520-8114-49C3-8FA8-EC6B1BF79A6C}" srcOrd="6" destOrd="0" parTransId="{D220B258-503F-4331-B868-7C8EAE7E89A5}" sibTransId="{C049A1E4-0981-4BCA-9B08-5C9150770C20}"/>
    <dgm:cxn modelId="{2D88A09B-05A3-4EDA-9572-B0075CD5FE76}" type="presOf" srcId="{17BD9102-C5B8-42BF-963C-97A4C5530CDE}" destId="{ACB0DA22-2EC4-443C-8F27-E57121FD2501}" srcOrd="0" destOrd="1" presId="urn:microsoft.com/office/officeart/2005/8/layout/hList1"/>
    <dgm:cxn modelId="{67F1BDA0-7ED1-4D99-ACD7-8A44F2D91C4C}" type="presOf" srcId="{DC181CFF-3FC9-405C-99F5-607C2FFE948A}" destId="{854B9782-5FD9-4F63-9963-BD5CDC1D7BED}" srcOrd="0" destOrd="0" presId="urn:microsoft.com/office/officeart/2005/8/layout/hList1"/>
    <dgm:cxn modelId="{D152B8A3-4810-447B-A064-C04307483770}" type="presOf" srcId="{3A0C111B-4E0C-4856-8E5B-420021789BF3}" destId="{05330AFF-BF00-4715-A503-6DA34597542C}" srcOrd="0" destOrd="4" presId="urn:microsoft.com/office/officeart/2005/8/layout/hList1"/>
    <dgm:cxn modelId="{6AC870A9-3486-46C7-B674-E8A4E7882CAA}" srcId="{26A23F33-7F52-4F07-9E11-BFA1FE712ED5}" destId="{B1A41968-1289-4BCD-BE8C-2C8602FDF9D8}" srcOrd="7" destOrd="0" parTransId="{E2408F35-FB56-4FEE-8C8A-5CE72516EB2F}" sibTransId="{D125D9E8-ABFD-4CD4-BA84-CBB7DEA44771}"/>
    <dgm:cxn modelId="{E3D186A9-E5C3-4D7F-BC02-2675DBB7A465}" type="presOf" srcId="{27D778D8-8153-45C7-B77C-662A80C66887}" destId="{EF8498F0-29E1-4700-8174-851FD172FB0B}" srcOrd="0" destOrd="4" presId="urn:microsoft.com/office/officeart/2005/8/layout/hList1"/>
    <dgm:cxn modelId="{EAA6E2AB-5992-4993-9BF8-1FD115454EA3}" type="presOf" srcId="{D2DE19F6-AD9B-41EA-BAC7-9333C8356BAD}" destId="{0D11E03E-53EC-41C2-8176-8A00CA77DCD5}" srcOrd="0" destOrd="3" presId="urn:microsoft.com/office/officeart/2005/8/layout/hList1"/>
    <dgm:cxn modelId="{9E1E64B6-A90C-4389-9E87-9FF84F6F9E41}" srcId="{26A23F33-7F52-4F07-9E11-BFA1FE712ED5}" destId="{E5B46732-5C00-4622-B5B5-EFA40DEAB085}" srcOrd="0" destOrd="0" parTransId="{0E397A65-AC53-4898-8374-1B58F70CE939}" sibTransId="{CBCF57F1-C613-4782-A57D-5ADE196C8E87}"/>
    <dgm:cxn modelId="{809894BC-F846-42BF-959C-C082C436064E}" srcId="{FC55398F-4BFC-4139-B9CD-381AE07EC047}" destId="{DC181CFF-3FC9-405C-99F5-607C2FFE948A}" srcOrd="1" destOrd="0" parTransId="{AFAE1F0E-97C8-4FA0-BA53-A52CEE6A7A5F}" sibTransId="{C7F57D32-1897-419C-9446-76471333B761}"/>
    <dgm:cxn modelId="{44BF4CC0-B0EA-4652-8301-0F135BF2F4C5}" srcId="{FC55398F-4BFC-4139-B9CD-381AE07EC047}" destId="{CF4FF4E7-3DAB-4BD9-8825-14ED90F8FC7D}" srcOrd="3" destOrd="0" parTransId="{E771252E-469C-4CD7-83E5-C467A1F7A52C}" sibTransId="{4BD7D253-2B79-4D91-BC9F-F7E42AD11781}"/>
    <dgm:cxn modelId="{AF6502C6-CC6D-4C32-A334-4FC56B4C58BD}" srcId="{DC181CFF-3FC9-405C-99F5-607C2FFE948A}" destId="{66841CDC-6B78-463C-A45E-5F147DFF7507}" srcOrd="0" destOrd="0" parTransId="{C7980C0B-08C1-404C-BC7A-C1D9DA6627DE}" sibTransId="{3AD327CE-97BF-44FF-9720-5962061E604D}"/>
    <dgm:cxn modelId="{7C16DBC6-D4C7-4E11-B112-1544CBE47AF2}" srcId="{CF4FF4E7-3DAB-4BD9-8825-14ED90F8FC7D}" destId="{3B0AB669-267A-4D66-A632-D2C2E557B788}" srcOrd="0" destOrd="0" parTransId="{24CCD35B-CACE-4FA7-9F11-03449740BF37}" sibTransId="{4BE53963-B599-4B7F-8916-795C2B4AB025}"/>
    <dgm:cxn modelId="{A2EB92C7-9FD9-4063-91DD-9EC4DE896A58}" type="presOf" srcId="{3B0AB669-267A-4D66-A632-D2C2E557B788}" destId="{ACB0DA22-2EC4-443C-8F27-E57121FD2501}" srcOrd="0" destOrd="0" presId="urn:microsoft.com/office/officeart/2005/8/layout/hList1"/>
    <dgm:cxn modelId="{481232D1-1EF0-4FEE-BEFE-E0BED0876B2F}" type="presOf" srcId="{01744B03-5213-46D3-B0D0-6042780D9300}" destId="{ACB0DA22-2EC4-443C-8F27-E57121FD2501}" srcOrd="0" destOrd="3" presId="urn:microsoft.com/office/officeart/2005/8/layout/hList1"/>
    <dgm:cxn modelId="{7D3C91D2-41BD-48B9-ADDA-F3BED0BA0274}" type="presOf" srcId="{1C7BCE55-930B-4FED-B836-D79C52F901D8}" destId="{EF8498F0-29E1-4700-8174-851FD172FB0B}" srcOrd="0" destOrd="8" presId="urn:microsoft.com/office/officeart/2005/8/layout/hList1"/>
    <dgm:cxn modelId="{2E3B9CE1-EE8F-4A1C-8928-37354FA8E2F5}" srcId="{38D4EAAC-4997-4F75-BE9F-DBB679D16A8C}" destId="{C7BA0D0A-81D5-4B29-8272-DD811766A7E5}" srcOrd="2" destOrd="0" parTransId="{94776886-1B50-4514-B887-F60C74BC6ED0}" sibTransId="{BD01E24B-0ACC-49A0-B621-6B46D7DF467F}"/>
    <dgm:cxn modelId="{9A69AAE3-D7AE-421B-B20D-85C4353A65CA}" srcId="{DC181CFF-3FC9-405C-99F5-607C2FFE948A}" destId="{C40A12E9-D9F7-4235-A946-CD094FB5C818}" srcOrd="2" destOrd="0" parTransId="{542BB77D-79B2-4C20-9E00-C40A84E884C0}" sibTransId="{D846AD88-DECC-4891-B1D2-B991D9E0DA32}"/>
    <dgm:cxn modelId="{0C8B9DE5-7E15-4377-B57D-CAB91C7457E2}" type="presOf" srcId="{AADFBD69-C866-4C4B-876E-684B5A606E1D}" destId="{0D11E03E-53EC-41C2-8176-8A00CA77DCD5}" srcOrd="0" destOrd="0" presId="urn:microsoft.com/office/officeart/2005/8/layout/hList1"/>
    <dgm:cxn modelId="{47144FE8-D514-448F-8BE5-139969E33F60}" srcId="{26A23F33-7F52-4F07-9E11-BFA1FE712ED5}" destId="{47992AFD-CB07-468B-8104-F9FC500F3309}" srcOrd="5" destOrd="0" parTransId="{023089BA-54A9-4075-8425-70D2B80C4FEA}" sibTransId="{0FBF7E50-E883-448A-97B6-2EA3210592B5}"/>
    <dgm:cxn modelId="{318DC8EB-2318-41ED-A73F-27144AEAE45D}" type="presOf" srcId="{B1A41968-1289-4BCD-BE8C-2C8602FDF9D8}" destId="{EF8498F0-29E1-4700-8174-851FD172FB0B}" srcOrd="0" destOrd="7" presId="urn:microsoft.com/office/officeart/2005/8/layout/hList1"/>
    <dgm:cxn modelId="{D522ECED-D752-4076-AD68-907026D16575}" srcId="{DC181CFF-3FC9-405C-99F5-607C2FFE948A}" destId="{3A0C111B-4E0C-4856-8E5B-420021789BF3}" srcOrd="4" destOrd="0" parTransId="{9C7F10A1-D1FF-41D9-B7F8-CDC53B4DBC06}" sibTransId="{72B616D8-F484-49E1-8FDE-EFF5A93AFAF5}"/>
    <dgm:cxn modelId="{F9FDE5F1-DF72-4DF2-830B-6E57C6BC6B2F}" srcId="{38D4EAAC-4997-4F75-BE9F-DBB679D16A8C}" destId="{C1CA9D51-7880-4110-B2E0-90E3189CF248}" srcOrd="1" destOrd="0" parTransId="{46282164-2B6C-4A28-A020-6A432CC75639}" sibTransId="{49B4B383-A811-4EC9-B99D-3FB4486A2133}"/>
    <dgm:cxn modelId="{D205DFF3-8BF2-41D7-B6AA-68D771E7533D}" srcId="{DC181CFF-3FC9-405C-99F5-607C2FFE948A}" destId="{E2DAA0A1-AAD4-42BF-B55C-9B992CD730DF}" srcOrd="3" destOrd="0" parTransId="{5E9EE4EA-B746-4EDA-B924-15FFD5610FDF}" sibTransId="{C2FA5E7C-8E99-49E5-B98D-DF067767F99D}"/>
    <dgm:cxn modelId="{B63777F6-7AB7-4140-9C8C-C629ED30CD30}" type="presOf" srcId="{C40A12E9-D9F7-4235-A946-CD094FB5C818}" destId="{05330AFF-BF00-4715-A503-6DA34597542C}" srcOrd="0" destOrd="2" presId="urn:microsoft.com/office/officeart/2005/8/layout/hList1"/>
    <dgm:cxn modelId="{FE0441FD-73BB-42F7-8C6E-4281C973D936}" type="presOf" srcId="{FC55398F-4BFC-4139-B9CD-381AE07EC047}" destId="{FF400735-15B0-43EF-BF3F-D726A3EB64E4}" srcOrd="0" destOrd="0" presId="urn:microsoft.com/office/officeart/2005/8/layout/hList1"/>
    <dgm:cxn modelId="{F80A8747-9CF7-4731-9C12-2D0C3C7A7C34}" type="presParOf" srcId="{FF400735-15B0-43EF-BF3F-D726A3EB64E4}" destId="{E7C9D8A0-094D-4DDD-942D-CD062FA0D2F7}" srcOrd="0" destOrd="0" presId="urn:microsoft.com/office/officeart/2005/8/layout/hList1"/>
    <dgm:cxn modelId="{460E5B2A-5C35-46CF-ABD7-2D3F7D2E31A1}" type="presParOf" srcId="{E7C9D8A0-094D-4DDD-942D-CD062FA0D2F7}" destId="{1C11534B-D503-4A95-922E-8D757765EA32}" srcOrd="0" destOrd="0" presId="urn:microsoft.com/office/officeart/2005/8/layout/hList1"/>
    <dgm:cxn modelId="{9583E1F1-6B11-49BB-964F-0D1CBC3184D3}" type="presParOf" srcId="{E7C9D8A0-094D-4DDD-942D-CD062FA0D2F7}" destId="{EF8498F0-29E1-4700-8174-851FD172FB0B}" srcOrd="1" destOrd="0" presId="urn:microsoft.com/office/officeart/2005/8/layout/hList1"/>
    <dgm:cxn modelId="{D3EAFA3B-EE47-4BE3-B49D-FA59A86CC034}" type="presParOf" srcId="{FF400735-15B0-43EF-BF3F-D726A3EB64E4}" destId="{2E28782F-0E7B-423A-A43D-EFF6ED0544D6}" srcOrd="1" destOrd="0" presId="urn:microsoft.com/office/officeart/2005/8/layout/hList1"/>
    <dgm:cxn modelId="{C5F32761-023D-4B50-BEFF-EC54A0C9934D}" type="presParOf" srcId="{FF400735-15B0-43EF-BF3F-D726A3EB64E4}" destId="{C4775B28-AC4B-4697-BF4C-801047037E0C}" srcOrd="2" destOrd="0" presId="urn:microsoft.com/office/officeart/2005/8/layout/hList1"/>
    <dgm:cxn modelId="{7E04760F-7CA7-4590-A389-BDF9946C01B0}" type="presParOf" srcId="{C4775B28-AC4B-4697-BF4C-801047037E0C}" destId="{854B9782-5FD9-4F63-9963-BD5CDC1D7BED}" srcOrd="0" destOrd="0" presId="urn:microsoft.com/office/officeart/2005/8/layout/hList1"/>
    <dgm:cxn modelId="{4E8A25E5-EABD-4B94-8010-3297DE7BACCC}" type="presParOf" srcId="{C4775B28-AC4B-4697-BF4C-801047037E0C}" destId="{05330AFF-BF00-4715-A503-6DA34597542C}" srcOrd="1" destOrd="0" presId="urn:microsoft.com/office/officeart/2005/8/layout/hList1"/>
    <dgm:cxn modelId="{FFA258BB-60E8-466F-8B4A-9C45E18634F4}" type="presParOf" srcId="{FF400735-15B0-43EF-BF3F-D726A3EB64E4}" destId="{C0C5A58C-854A-4E53-A891-CE92459DCAB5}" srcOrd="3" destOrd="0" presId="urn:microsoft.com/office/officeart/2005/8/layout/hList1"/>
    <dgm:cxn modelId="{E893944F-8306-4857-916A-4AB720DB63BD}" type="presParOf" srcId="{FF400735-15B0-43EF-BF3F-D726A3EB64E4}" destId="{035C83CF-48F3-480E-AF8D-C45454DBF1D3}" srcOrd="4" destOrd="0" presId="urn:microsoft.com/office/officeart/2005/8/layout/hList1"/>
    <dgm:cxn modelId="{A867D805-480D-499A-ACEB-3C348ACF24F9}" type="presParOf" srcId="{035C83CF-48F3-480E-AF8D-C45454DBF1D3}" destId="{733F920F-4A68-4145-8AE6-74CAF30518D5}" srcOrd="0" destOrd="0" presId="urn:microsoft.com/office/officeart/2005/8/layout/hList1"/>
    <dgm:cxn modelId="{21C44846-DC13-41DA-954A-A446261B845C}" type="presParOf" srcId="{035C83CF-48F3-480E-AF8D-C45454DBF1D3}" destId="{0D11E03E-53EC-41C2-8176-8A00CA77DCD5}" srcOrd="1" destOrd="0" presId="urn:microsoft.com/office/officeart/2005/8/layout/hList1"/>
    <dgm:cxn modelId="{025A4FE7-A063-47F6-89C0-C608A0ACBDF9}" type="presParOf" srcId="{FF400735-15B0-43EF-BF3F-D726A3EB64E4}" destId="{EA10C3FE-0A52-487C-920B-CC05ED7AE86E}" srcOrd="5" destOrd="0" presId="urn:microsoft.com/office/officeart/2005/8/layout/hList1"/>
    <dgm:cxn modelId="{4C2FD721-9A10-4104-8107-6F0388B72F95}" type="presParOf" srcId="{FF400735-15B0-43EF-BF3F-D726A3EB64E4}" destId="{9B4F9ABF-3D16-470F-B780-88F5AA21EA54}" srcOrd="6" destOrd="0" presId="urn:microsoft.com/office/officeart/2005/8/layout/hList1"/>
    <dgm:cxn modelId="{AD9796B5-ACE1-4FFF-858F-DA8C7D9F14C3}" type="presParOf" srcId="{9B4F9ABF-3D16-470F-B780-88F5AA21EA54}" destId="{4893152B-665A-4977-A663-F84F9E19EDCA}" srcOrd="0" destOrd="0" presId="urn:microsoft.com/office/officeart/2005/8/layout/hList1"/>
    <dgm:cxn modelId="{984ACFB8-CC06-4803-B3AA-A02CAC88E31E}" type="presParOf" srcId="{9B4F9ABF-3D16-470F-B780-88F5AA21EA54}" destId="{ACB0DA22-2EC4-443C-8F27-E57121FD2501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74743-52A7-4B93-908B-7558689DB2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46CAD-6554-4C02-ABF6-42BC1FDE936E}">
      <dgm:prSet phldrT="[Text]"/>
      <dgm:spPr/>
      <dgm:t>
        <a:bodyPr/>
        <a:lstStyle/>
        <a:p>
          <a:r>
            <a:rPr lang="en-US" b="1" dirty="0"/>
            <a:t>Workforce Policies (long term)</a:t>
          </a:r>
        </a:p>
      </dgm:t>
    </dgm:pt>
    <dgm:pt modelId="{291A8212-D5F1-4570-92BD-036ACF221D5C}" type="parTrans" cxnId="{7FB8CE0E-2AC7-4AA9-A2AD-C49B131B2440}">
      <dgm:prSet/>
      <dgm:spPr/>
      <dgm:t>
        <a:bodyPr/>
        <a:lstStyle/>
        <a:p>
          <a:endParaRPr lang="en-US"/>
        </a:p>
      </dgm:t>
    </dgm:pt>
    <dgm:pt modelId="{A61321BE-DAD2-4D9A-B06D-FC48BF12E5AD}" type="sibTrans" cxnId="{7FB8CE0E-2AC7-4AA9-A2AD-C49B131B2440}">
      <dgm:prSet/>
      <dgm:spPr/>
      <dgm:t>
        <a:bodyPr/>
        <a:lstStyle/>
        <a:p>
          <a:endParaRPr lang="en-US"/>
        </a:p>
      </dgm:t>
    </dgm:pt>
    <dgm:pt modelId="{8CCCB6E8-C66A-47E3-A9C7-6701862A966F}">
      <dgm:prSet phldrT="[Text]"/>
      <dgm:spPr/>
      <dgm:t>
        <a:bodyPr/>
        <a:lstStyle/>
        <a:p>
          <a:r>
            <a:rPr lang="en-US" b="1" dirty="0"/>
            <a:t>Reverse higher education bias</a:t>
          </a:r>
        </a:p>
      </dgm:t>
    </dgm:pt>
    <dgm:pt modelId="{92E0FBD1-CAE5-42E5-A9F7-1241731DA1C4}" type="parTrans" cxnId="{E6E4D682-B02F-47BE-9C05-A6523C2615DE}">
      <dgm:prSet/>
      <dgm:spPr/>
      <dgm:t>
        <a:bodyPr/>
        <a:lstStyle/>
        <a:p>
          <a:endParaRPr lang="en-US"/>
        </a:p>
      </dgm:t>
    </dgm:pt>
    <dgm:pt modelId="{9186FD14-6080-4A8A-B361-EDC4379DDBE3}" type="sibTrans" cxnId="{E6E4D682-B02F-47BE-9C05-A6523C2615DE}">
      <dgm:prSet/>
      <dgm:spPr/>
      <dgm:t>
        <a:bodyPr/>
        <a:lstStyle/>
        <a:p>
          <a:endParaRPr lang="en-US"/>
        </a:p>
      </dgm:t>
    </dgm:pt>
    <dgm:pt modelId="{37E62D35-4E2E-4263-A1A5-E2181328E1BE}">
      <dgm:prSet phldrT="[Text]"/>
      <dgm:spPr/>
      <dgm:t>
        <a:bodyPr/>
        <a:lstStyle/>
        <a:p>
          <a:r>
            <a:rPr lang="en-US" b="1" dirty="0"/>
            <a:t>Immigration Reforms (short term)</a:t>
          </a:r>
        </a:p>
      </dgm:t>
    </dgm:pt>
    <dgm:pt modelId="{A05EE1DF-9085-4873-9508-B2DD0053D345}" type="parTrans" cxnId="{90A4CDDF-A174-4109-AE0B-5A67155C3BBE}">
      <dgm:prSet/>
      <dgm:spPr/>
      <dgm:t>
        <a:bodyPr/>
        <a:lstStyle/>
        <a:p>
          <a:endParaRPr lang="en-US"/>
        </a:p>
      </dgm:t>
    </dgm:pt>
    <dgm:pt modelId="{41F57380-6282-4331-8CE9-08DE79B5212B}" type="sibTrans" cxnId="{90A4CDDF-A174-4109-AE0B-5A67155C3BBE}">
      <dgm:prSet/>
      <dgm:spPr/>
      <dgm:t>
        <a:bodyPr/>
        <a:lstStyle/>
        <a:p>
          <a:endParaRPr lang="en-US"/>
        </a:p>
      </dgm:t>
    </dgm:pt>
    <dgm:pt modelId="{078498B4-94F8-4DA8-9EDE-35DF8BBC7E0C}">
      <dgm:prSet/>
      <dgm:spPr/>
      <dgm:t>
        <a:bodyPr/>
        <a:lstStyle/>
        <a:p>
          <a:r>
            <a:rPr lang="en-US" dirty="0"/>
            <a:t>Feds spend 20 cents on CTE for every dollar on academic college programs</a:t>
          </a:r>
        </a:p>
      </dgm:t>
    </dgm:pt>
    <dgm:pt modelId="{0A0B1B19-0FAE-4059-9F32-3CAECDA7B353}" type="parTrans" cxnId="{35D1A820-C071-46DB-A8F1-6AFBE4EC52C0}">
      <dgm:prSet/>
      <dgm:spPr/>
      <dgm:t>
        <a:bodyPr/>
        <a:lstStyle/>
        <a:p>
          <a:endParaRPr lang="en-US"/>
        </a:p>
      </dgm:t>
    </dgm:pt>
    <dgm:pt modelId="{28107F68-B0B5-40D7-8AA0-51B1F0A692D8}" type="sibTrans" cxnId="{35D1A820-C071-46DB-A8F1-6AFBE4EC52C0}">
      <dgm:prSet/>
      <dgm:spPr/>
      <dgm:t>
        <a:bodyPr/>
        <a:lstStyle/>
        <a:p>
          <a:endParaRPr lang="en-US"/>
        </a:p>
      </dgm:t>
    </dgm:pt>
    <dgm:pt modelId="{1E618C97-6D50-4714-845C-A6ACB4A552A5}">
      <dgm:prSet/>
      <dgm:spPr/>
      <dgm:t>
        <a:bodyPr/>
        <a:lstStyle/>
        <a:p>
          <a:r>
            <a:rPr lang="en-US" b="1" dirty="0"/>
            <a:t>Increase funding for CTE</a:t>
          </a:r>
        </a:p>
      </dgm:t>
    </dgm:pt>
    <dgm:pt modelId="{B239C7A0-8A8E-4E28-A8B1-8E2A3B01D085}" type="parTrans" cxnId="{12BA7E7D-D23E-433A-AD76-3A09BEF00847}">
      <dgm:prSet/>
      <dgm:spPr/>
      <dgm:t>
        <a:bodyPr/>
        <a:lstStyle/>
        <a:p>
          <a:endParaRPr lang="en-US"/>
        </a:p>
      </dgm:t>
    </dgm:pt>
    <dgm:pt modelId="{602A6C1B-B379-4D70-B84E-AE1158861741}" type="sibTrans" cxnId="{12BA7E7D-D23E-433A-AD76-3A09BEF00847}">
      <dgm:prSet/>
      <dgm:spPr/>
      <dgm:t>
        <a:bodyPr/>
        <a:lstStyle/>
        <a:p>
          <a:endParaRPr lang="en-US"/>
        </a:p>
      </dgm:t>
    </dgm:pt>
    <dgm:pt modelId="{C1A546C9-BF7C-40FE-93DF-1549B10C339D}">
      <dgm:prSet/>
      <dgm:spPr/>
      <dgm:t>
        <a:bodyPr/>
        <a:lstStyle/>
        <a:p>
          <a:r>
            <a:rPr lang="en-US" dirty="0"/>
            <a:t>Perkins act fails to keep up with inflation and industry demands</a:t>
          </a:r>
        </a:p>
      </dgm:t>
    </dgm:pt>
    <dgm:pt modelId="{C0854AFB-CB32-458B-8039-5F9F56179C10}" type="parTrans" cxnId="{5861C3D0-8C67-4C1E-9CE8-72B11A40E71E}">
      <dgm:prSet/>
      <dgm:spPr/>
      <dgm:t>
        <a:bodyPr/>
        <a:lstStyle/>
        <a:p>
          <a:endParaRPr lang="en-US"/>
        </a:p>
      </dgm:t>
    </dgm:pt>
    <dgm:pt modelId="{2D2EED88-C674-40E0-992D-157180197878}" type="sibTrans" cxnId="{5861C3D0-8C67-4C1E-9CE8-72B11A40E71E}">
      <dgm:prSet/>
      <dgm:spPr/>
      <dgm:t>
        <a:bodyPr/>
        <a:lstStyle/>
        <a:p>
          <a:endParaRPr lang="en-US"/>
        </a:p>
      </dgm:t>
    </dgm:pt>
    <dgm:pt modelId="{22723643-3FB8-4C3A-B2B7-053D7F418CE9}">
      <dgm:prSet/>
      <dgm:spPr/>
      <dgm:t>
        <a:bodyPr/>
        <a:lstStyle/>
        <a:p>
          <a:r>
            <a:rPr lang="en-US" b="1" dirty="0"/>
            <a:t>Expand eligible use of Pell Grants</a:t>
          </a:r>
        </a:p>
      </dgm:t>
    </dgm:pt>
    <dgm:pt modelId="{31F2A10C-FCD7-4F23-8F97-24469F99B275}" type="parTrans" cxnId="{C6E43A4F-F6E5-404A-9C3E-2909BC2A24DB}">
      <dgm:prSet/>
      <dgm:spPr/>
      <dgm:t>
        <a:bodyPr/>
        <a:lstStyle/>
        <a:p>
          <a:endParaRPr lang="en-US"/>
        </a:p>
      </dgm:t>
    </dgm:pt>
    <dgm:pt modelId="{97075B33-4DAB-417D-BB1B-679075C09191}" type="sibTrans" cxnId="{C6E43A4F-F6E5-404A-9C3E-2909BC2A24DB}">
      <dgm:prSet/>
      <dgm:spPr/>
      <dgm:t>
        <a:bodyPr/>
        <a:lstStyle/>
        <a:p>
          <a:endParaRPr lang="en-US"/>
        </a:p>
      </dgm:t>
    </dgm:pt>
    <dgm:pt modelId="{EE9B12AB-BE55-4FD9-9E5F-28950B3172CE}">
      <dgm:prSet/>
      <dgm:spPr/>
      <dgm:t>
        <a:bodyPr/>
        <a:lstStyle/>
        <a:p>
          <a:r>
            <a:rPr lang="en-US" dirty="0"/>
            <a:t>Emphasis should be on competency and quality rather than length of program</a:t>
          </a:r>
        </a:p>
      </dgm:t>
    </dgm:pt>
    <dgm:pt modelId="{FBC2A78B-A393-44A9-8D31-F17E4146BF89}" type="parTrans" cxnId="{7D25FBE2-6468-4E32-8719-42FCF371B670}">
      <dgm:prSet/>
      <dgm:spPr/>
      <dgm:t>
        <a:bodyPr/>
        <a:lstStyle/>
        <a:p>
          <a:endParaRPr lang="en-US"/>
        </a:p>
      </dgm:t>
    </dgm:pt>
    <dgm:pt modelId="{52807F23-0BC2-45F7-9C09-EE9319AFDD8A}" type="sibTrans" cxnId="{7D25FBE2-6468-4E32-8719-42FCF371B670}">
      <dgm:prSet/>
      <dgm:spPr/>
      <dgm:t>
        <a:bodyPr/>
        <a:lstStyle/>
        <a:p>
          <a:endParaRPr lang="en-US"/>
        </a:p>
      </dgm:t>
    </dgm:pt>
    <dgm:pt modelId="{A39F8C46-FFB2-4FD1-82F8-D8B964FE589A}">
      <dgm:prSet/>
      <dgm:spPr/>
      <dgm:t>
        <a:bodyPr/>
        <a:lstStyle/>
        <a:p>
          <a:r>
            <a:rPr lang="en-US" dirty="0"/>
            <a:t>Ensure construction industry can continue to access program and improve it</a:t>
          </a:r>
        </a:p>
      </dgm:t>
    </dgm:pt>
    <dgm:pt modelId="{919053FA-C5F4-4A5F-B979-5665436D9625}" type="parTrans" cxnId="{6F2B83CC-C72B-4DA6-AEFC-58A1ECA9B12B}">
      <dgm:prSet/>
      <dgm:spPr/>
      <dgm:t>
        <a:bodyPr/>
        <a:lstStyle/>
        <a:p>
          <a:endParaRPr lang="en-US"/>
        </a:p>
      </dgm:t>
    </dgm:pt>
    <dgm:pt modelId="{353D65E9-F6A3-4F78-823F-58A57AAC38F6}" type="sibTrans" cxnId="{6F2B83CC-C72B-4DA6-AEFC-58A1ECA9B12B}">
      <dgm:prSet/>
      <dgm:spPr/>
      <dgm:t>
        <a:bodyPr/>
        <a:lstStyle/>
        <a:p>
          <a:endParaRPr lang="en-US"/>
        </a:p>
      </dgm:t>
    </dgm:pt>
    <dgm:pt modelId="{0B96C35F-658C-420D-956B-6694DF8F1E8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Create new Guestworker Program</a:t>
          </a:r>
        </a:p>
      </dgm:t>
    </dgm:pt>
    <dgm:pt modelId="{1A0E6BCD-FCFA-4A58-839F-256245FDD9FF}" type="parTrans" cxnId="{8A3B4A31-7015-4704-ACDB-89FD787A1C8B}">
      <dgm:prSet/>
      <dgm:spPr/>
      <dgm:t>
        <a:bodyPr/>
        <a:lstStyle/>
        <a:p>
          <a:endParaRPr lang="en-US"/>
        </a:p>
      </dgm:t>
    </dgm:pt>
    <dgm:pt modelId="{A4F7BF6E-33D4-4BAE-8BC2-439B5B5DAC6C}" type="sibTrans" cxnId="{8A3B4A31-7015-4704-ACDB-89FD787A1C8B}">
      <dgm:prSet/>
      <dgm:spPr/>
      <dgm:t>
        <a:bodyPr/>
        <a:lstStyle/>
        <a:p>
          <a:endParaRPr lang="en-US"/>
        </a:p>
      </dgm:t>
    </dgm:pt>
    <dgm:pt modelId="{B4ACD0AF-92EF-454A-9EA7-3A289B495B27}">
      <dgm:prSet/>
      <dgm:spPr/>
      <dgm:t>
        <a:bodyPr/>
        <a:lstStyle/>
        <a:p>
          <a:r>
            <a:rPr lang="en-US" dirty="0"/>
            <a:t>Provide legal certainty for +100k status holders working in industry</a:t>
          </a:r>
        </a:p>
      </dgm:t>
    </dgm:pt>
    <dgm:pt modelId="{43230193-366C-46F0-817A-00C7852AC61B}" type="sibTrans" cxnId="{01109669-E9E1-4AA1-BDA7-2EB42D5CF665}">
      <dgm:prSet/>
      <dgm:spPr/>
      <dgm:t>
        <a:bodyPr/>
        <a:lstStyle/>
        <a:p>
          <a:endParaRPr lang="en-US"/>
        </a:p>
      </dgm:t>
    </dgm:pt>
    <dgm:pt modelId="{8C18595E-A45E-4FE8-A85E-77204AE31603}" type="parTrans" cxnId="{01109669-E9E1-4AA1-BDA7-2EB42D5CF665}">
      <dgm:prSet/>
      <dgm:spPr/>
      <dgm:t>
        <a:bodyPr/>
        <a:lstStyle/>
        <a:p>
          <a:endParaRPr lang="en-US"/>
        </a:p>
      </dgm:t>
    </dgm:pt>
    <dgm:pt modelId="{6091AC05-23AB-43EB-949A-5406CB6B3160}">
      <dgm:prSet/>
      <dgm:spPr/>
      <dgm:t>
        <a:bodyPr/>
        <a:lstStyle/>
        <a:p>
          <a:r>
            <a:rPr lang="en-US" b="1" dirty="0"/>
            <a:t>DACA/TPS</a:t>
          </a:r>
        </a:p>
      </dgm:t>
    </dgm:pt>
    <dgm:pt modelId="{8608EF28-05F4-4D02-9CB5-FD713C1577BC}" type="sibTrans" cxnId="{E0C98E76-508E-4A8B-9CE3-33A15ACCBECD}">
      <dgm:prSet/>
      <dgm:spPr/>
      <dgm:t>
        <a:bodyPr/>
        <a:lstStyle/>
        <a:p>
          <a:endParaRPr lang="en-US"/>
        </a:p>
      </dgm:t>
    </dgm:pt>
    <dgm:pt modelId="{587425F6-93BC-4ECC-8440-66D97BCAA227}" type="parTrans" cxnId="{E0C98E76-508E-4A8B-9CE3-33A15ACCBECD}">
      <dgm:prSet/>
      <dgm:spPr/>
      <dgm:t>
        <a:bodyPr/>
        <a:lstStyle/>
        <a:p>
          <a:endParaRPr lang="en-US"/>
        </a:p>
      </dgm:t>
    </dgm:pt>
    <dgm:pt modelId="{49565AAD-6370-490D-BBB4-DFB2AA4076E9}">
      <dgm:prSet/>
      <dgm:spPr/>
      <dgm:t>
        <a:bodyPr/>
        <a:lstStyle/>
        <a:p>
          <a:r>
            <a:rPr lang="en-US" b="1" dirty="0"/>
            <a:t>H-2B Reforms</a:t>
          </a:r>
        </a:p>
      </dgm:t>
    </dgm:pt>
    <dgm:pt modelId="{892D03A5-D9C9-48E2-AD51-1C2E297D11C8}" type="sibTrans" cxnId="{C45CFD9E-290E-4386-9C86-ED3E89596A4D}">
      <dgm:prSet/>
      <dgm:spPr/>
      <dgm:t>
        <a:bodyPr/>
        <a:lstStyle/>
        <a:p>
          <a:endParaRPr lang="en-US"/>
        </a:p>
      </dgm:t>
    </dgm:pt>
    <dgm:pt modelId="{C16C085F-FF32-4C9A-AF95-E42D219A2079}" type="parTrans" cxnId="{C45CFD9E-290E-4386-9C86-ED3E89596A4D}">
      <dgm:prSet/>
      <dgm:spPr/>
      <dgm:t>
        <a:bodyPr/>
        <a:lstStyle/>
        <a:p>
          <a:endParaRPr lang="en-US"/>
        </a:p>
      </dgm:t>
    </dgm:pt>
    <dgm:pt modelId="{7317134D-3FFE-45BF-9889-4E7932F1121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Address workforce needs with new visa for construction workers</a:t>
          </a:r>
          <a:endParaRPr lang="en-US" b="1" dirty="0"/>
        </a:p>
      </dgm:t>
    </dgm:pt>
    <dgm:pt modelId="{DC3C6BC5-07D2-4003-9C80-2D0DD7DD3C77}" type="parTrans" cxnId="{5268DEBB-A543-4630-B430-2F32F82AC14C}">
      <dgm:prSet/>
      <dgm:spPr/>
      <dgm:t>
        <a:bodyPr/>
        <a:lstStyle/>
        <a:p>
          <a:endParaRPr lang="en-US"/>
        </a:p>
      </dgm:t>
    </dgm:pt>
    <dgm:pt modelId="{1BCDDCB2-E83E-4D39-A5FF-AEA8D4912A20}" type="sibTrans" cxnId="{5268DEBB-A543-4630-B430-2F32F82AC14C}">
      <dgm:prSet/>
      <dgm:spPr/>
      <dgm:t>
        <a:bodyPr/>
        <a:lstStyle/>
        <a:p>
          <a:endParaRPr lang="en-US"/>
        </a:p>
      </dgm:t>
    </dgm:pt>
    <dgm:pt modelId="{F6A7DBF1-C723-441B-8AFE-797301411067}" type="pres">
      <dgm:prSet presAssocID="{BB474743-52A7-4B93-908B-7558689DB2AE}" presName="Name0" presStyleCnt="0">
        <dgm:presLayoutVars>
          <dgm:dir/>
          <dgm:animLvl val="lvl"/>
          <dgm:resizeHandles val="exact"/>
        </dgm:presLayoutVars>
      </dgm:prSet>
      <dgm:spPr/>
    </dgm:pt>
    <dgm:pt modelId="{663428BE-57DE-4E6D-957C-FEB643B70321}" type="pres">
      <dgm:prSet presAssocID="{93146CAD-6554-4C02-ABF6-42BC1FDE936E}" presName="composite" presStyleCnt="0"/>
      <dgm:spPr/>
    </dgm:pt>
    <dgm:pt modelId="{49F4482B-8A24-4719-A036-767C519F1738}" type="pres">
      <dgm:prSet presAssocID="{93146CAD-6554-4C02-ABF6-42BC1FDE936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6FBA114-9CCD-4C6B-A807-5B981314D921}" type="pres">
      <dgm:prSet presAssocID="{93146CAD-6554-4C02-ABF6-42BC1FDE936E}" presName="desTx" presStyleLbl="alignAccFollowNode1" presStyleIdx="0" presStyleCnt="2">
        <dgm:presLayoutVars>
          <dgm:bulletEnabled val="1"/>
        </dgm:presLayoutVars>
      </dgm:prSet>
      <dgm:spPr/>
    </dgm:pt>
    <dgm:pt modelId="{0C03A0C2-9156-4C02-A48B-71B1D2FFF94A}" type="pres">
      <dgm:prSet presAssocID="{A61321BE-DAD2-4D9A-B06D-FC48BF12E5AD}" presName="space" presStyleCnt="0"/>
      <dgm:spPr/>
    </dgm:pt>
    <dgm:pt modelId="{8B484EFB-1B68-4DDE-A124-2E0898D203ED}" type="pres">
      <dgm:prSet presAssocID="{37E62D35-4E2E-4263-A1A5-E2181328E1BE}" presName="composite" presStyleCnt="0"/>
      <dgm:spPr/>
    </dgm:pt>
    <dgm:pt modelId="{F0C65C9C-632E-42E2-A443-B943763BFF4C}" type="pres">
      <dgm:prSet presAssocID="{37E62D35-4E2E-4263-A1A5-E2181328E1B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6DCD1F6-FBBA-4F25-9678-8F538C590CAE}" type="pres">
      <dgm:prSet presAssocID="{37E62D35-4E2E-4263-A1A5-E2181328E1B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5D1802-297C-43EF-8EF4-899338B434E9}" type="presOf" srcId="{EE9B12AB-BE55-4FD9-9E5F-28950B3172CE}" destId="{26FBA114-9CCD-4C6B-A807-5B981314D921}" srcOrd="0" destOrd="5" presId="urn:microsoft.com/office/officeart/2005/8/layout/hList1"/>
    <dgm:cxn modelId="{A6DC5003-660E-4AB7-8D37-5C23E924B4AC}" type="presOf" srcId="{37E62D35-4E2E-4263-A1A5-E2181328E1BE}" destId="{F0C65C9C-632E-42E2-A443-B943763BFF4C}" srcOrd="0" destOrd="0" presId="urn:microsoft.com/office/officeart/2005/8/layout/hList1"/>
    <dgm:cxn modelId="{7FB8CE0E-2AC7-4AA9-A2AD-C49B131B2440}" srcId="{BB474743-52A7-4B93-908B-7558689DB2AE}" destId="{93146CAD-6554-4C02-ABF6-42BC1FDE936E}" srcOrd="0" destOrd="0" parTransId="{291A8212-D5F1-4570-92BD-036ACF221D5C}" sibTransId="{A61321BE-DAD2-4D9A-B06D-FC48BF12E5AD}"/>
    <dgm:cxn modelId="{93395917-A0A0-4A98-A829-EC4EBA55D782}" type="presOf" srcId="{A39F8C46-FFB2-4FD1-82F8-D8B964FE589A}" destId="{56DCD1F6-FBBA-4F25-9678-8F538C590CAE}" srcOrd="0" destOrd="3" presId="urn:microsoft.com/office/officeart/2005/8/layout/hList1"/>
    <dgm:cxn modelId="{35D1A820-C071-46DB-A8F1-6AFBE4EC52C0}" srcId="{8CCCB6E8-C66A-47E3-A9C7-6701862A966F}" destId="{078498B4-94F8-4DA8-9EDE-35DF8BBC7E0C}" srcOrd="0" destOrd="0" parTransId="{0A0B1B19-0FAE-4059-9F32-3CAECDA7B353}" sibTransId="{28107F68-B0B5-40D7-8AA0-51B1F0A692D8}"/>
    <dgm:cxn modelId="{8A3B4A31-7015-4704-ACDB-89FD787A1C8B}" srcId="{37E62D35-4E2E-4263-A1A5-E2181328E1BE}" destId="{0B96C35F-658C-420D-956B-6694DF8F1E89}" srcOrd="0" destOrd="0" parTransId="{1A0E6BCD-FCFA-4A58-839F-256245FDD9FF}" sibTransId="{A4F7BF6E-33D4-4BAE-8BC2-439B5B5DAC6C}"/>
    <dgm:cxn modelId="{5B91A55D-9BD4-4A2B-9275-44684A4045FF}" type="presOf" srcId="{22723643-3FB8-4C3A-B2B7-053D7F418CE9}" destId="{26FBA114-9CCD-4C6B-A807-5B981314D921}" srcOrd="0" destOrd="4" presId="urn:microsoft.com/office/officeart/2005/8/layout/hList1"/>
    <dgm:cxn modelId="{25CCB066-E2DC-4FFC-94E8-D8DC821A9442}" type="presOf" srcId="{8CCCB6E8-C66A-47E3-A9C7-6701862A966F}" destId="{26FBA114-9CCD-4C6B-A807-5B981314D921}" srcOrd="0" destOrd="0" presId="urn:microsoft.com/office/officeart/2005/8/layout/hList1"/>
    <dgm:cxn modelId="{BD5A6C68-BB0A-4BCC-80E4-51A109797667}" type="presOf" srcId="{93146CAD-6554-4C02-ABF6-42BC1FDE936E}" destId="{49F4482B-8A24-4719-A036-767C519F1738}" srcOrd="0" destOrd="0" presId="urn:microsoft.com/office/officeart/2005/8/layout/hList1"/>
    <dgm:cxn modelId="{01109669-E9E1-4AA1-BDA7-2EB42D5CF665}" srcId="{6091AC05-23AB-43EB-949A-5406CB6B3160}" destId="{B4ACD0AF-92EF-454A-9EA7-3A289B495B27}" srcOrd="0" destOrd="0" parTransId="{8C18595E-A45E-4FE8-A85E-77204AE31603}" sibTransId="{43230193-366C-46F0-817A-00C7852AC61B}"/>
    <dgm:cxn modelId="{C6E43A4F-F6E5-404A-9C3E-2909BC2A24DB}" srcId="{93146CAD-6554-4C02-ABF6-42BC1FDE936E}" destId="{22723643-3FB8-4C3A-B2B7-053D7F418CE9}" srcOrd="2" destOrd="0" parTransId="{31F2A10C-FCD7-4F23-8F97-24469F99B275}" sibTransId="{97075B33-4DAB-417D-BB1B-679075C09191}"/>
    <dgm:cxn modelId="{E0C98E76-508E-4A8B-9CE3-33A15ACCBECD}" srcId="{37E62D35-4E2E-4263-A1A5-E2181328E1BE}" destId="{6091AC05-23AB-43EB-949A-5406CB6B3160}" srcOrd="2" destOrd="0" parTransId="{587425F6-93BC-4ECC-8440-66D97BCAA227}" sibTransId="{8608EF28-05F4-4D02-9CB5-FD713C1577BC}"/>
    <dgm:cxn modelId="{12BA7E7D-D23E-433A-AD76-3A09BEF00847}" srcId="{93146CAD-6554-4C02-ABF6-42BC1FDE936E}" destId="{1E618C97-6D50-4714-845C-A6ACB4A552A5}" srcOrd="1" destOrd="0" parTransId="{B239C7A0-8A8E-4E28-A8B1-8E2A3B01D085}" sibTransId="{602A6C1B-B379-4D70-B84E-AE1158861741}"/>
    <dgm:cxn modelId="{FAC63980-4637-4EC0-ACDE-CE9AC079B7AB}" type="presOf" srcId="{7317134D-3FFE-45BF-9889-4E7932F11212}" destId="{56DCD1F6-FBBA-4F25-9678-8F538C590CAE}" srcOrd="0" destOrd="1" presId="urn:microsoft.com/office/officeart/2005/8/layout/hList1"/>
    <dgm:cxn modelId="{E6E4D682-B02F-47BE-9C05-A6523C2615DE}" srcId="{93146CAD-6554-4C02-ABF6-42BC1FDE936E}" destId="{8CCCB6E8-C66A-47E3-A9C7-6701862A966F}" srcOrd="0" destOrd="0" parTransId="{92E0FBD1-CAE5-42E5-A9F7-1241731DA1C4}" sibTransId="{9186FD14-6080-4A8A-B361-EDC4379DDBE3}"/>
    <dgm:cxn modelId="{0F50E58E-AFF4-4D60-B05C-CCDF9EDE4974}" type="presOf" srcId="{078498B4-94F8-4DA8-9EDE-35DF8BBC7E0C}" destId="{26FBA114-9CCD-4C6B-A807-5B981314D921}" srcOrd="0" destOrd="1" presId="urn:microsoft.com/office/officeart/2005/8/layout/hList1"/>
    <dgm:cxn modelId="{C45CFD9E-290E-4386-9C86-ED3E89596A4D}" srcId="{37E62D35-4E2E-4263-A1A5-E2181328E1BE}" destId="{49565AAD-6370-490D-BBB4-DFB2AA4076E9}" srcOrd="1" destOrd="0" parTransId="{C16C085F-FF32-4C9A-AF95-E42D219A2079}" sibTransId="{892D03A5-D9C9-48E2-AD51-1C2E297D11C8}"/>
    <dgm:cxn modelId="{7FF965AF-2D62-4137-975B-F543DC7F3AD5}" type="presOf" srcId="{1E618C97-6D50-4714-845C-A6ACB4A552A5}" destId="{26FBA114-9CCD-4C6B-A807-5B981314D921}" srcOrd="0" destOrd="2" presId="urn:microsoft.com/office/officeart/2005/8/layout/hList1"/>
    <dgm:cxn modelId="{55EB20B6-AB41-4ADE-9EC0-94B9B29282EA}" type="presOf" srcId="{0B96C35F-658C-420D-956B-6694DF8F1E89}" destId="{56DCD1F6-FBBA-4F25-9678-8F538C590CAE}" srcOrd="0" destOrd="0" presId="urn:microsoft.com/office/officeart/2005/8/layout/hList1"/>
    <dgm:cxn modelId="{5268DEBB-A543-4630-B430-2F32F82AC14C}" srcId="{0B96C35F-658C-420D-956B-6694DF8F1E89}" destId="{7317134D-3FFE-45BF-9889-4E7932F11212}" srcOrd="0" destOrd="0" parTransId="{DC3C6BC5-07D2-4003-9C80-2D0DD7DD3C77}" sibTransId="{1BCDDCB2-E83E-4D39-A5FF-AEA8D4912A20}"/>
    <dgm:cxn modelId="{866F6FBE-1350-4F8E-BD82-7BFEE4BE2C2C}" type="presOf" srcId="{49565AAD-6370-490D-BBB4-DFB2AA4076E9}" destId="{56DCD1F6-FBBA-4F25-9678-8F538C590CAE}" srcOrd="0" destOrd="2" presId="urn:microsoft.com/office/officeart/2005/8/layout/hList1"/>
    <dgm:cxn modelId="{C80563C2-7BE6-455C-AD47-57D519206467}" type="presOf" srcId="{B4ACD0AF-92EF-454A-9EA7-3A289B495B27}" destId="{56DCD1F6-FBBA-4F25-9678-8F538C590CAE}" srcOrd="0" destOrd="5" presId="urn:microsoft.com/office/officeart/2005/8/layout/hList1"/>
    <dgm:cxn modelId="{6F2B83CC-C72B-4DA6-AEFC-58A1ECA9B12B}" srcId="{49565AAD-6370-490D-BBB4-DFB2AA4076E9}" destId="{A39F8C46-FFB2-4FD1-82F8-D8B964FE589A}" srcOrd="0" destOrd="0" parTransId="{919053FA-C5F4-4A5F-B979-5665436D9625}" sibTransId="{353D65E9-F6A3-4F78-823F-58A57AAC38F6}"/>
    <dgm:cxn modelId="{37948FD0-3790-4F56-81CA-6AED152E1A11}" type="presOf" srcId="{6091AC05-23AB-43EB-949A-5406CB6B3160}" destId="{56DCD1F6-FBBA-4F25-9678-8F538C590CAE}" srcOrd="0" destOrd="4" presId="urn:microsoft.com/office/officeart/2005/8/layout/hList1"/>
    <dgm:cxn modelId="{5861C3D0-8C67-4C1E-9CE8-72B11A40E71E}" srcId="{1E618C97-6D50-4714-845C-A6ACB4A552A5}" destId="{C1A546C9-BF7C-40FE-93DF-1549B10C339D}" srcOrd="0" destOrd="0" parTransId="{C0854AFB-CB32-458B-8039-5F9F56179C10}" sibTransId="{2D2EED88-C674-40E0-992D-157180197878}"/>
    <dgm:cxn modelId="{90A4CDDF-A174-4109-AE0B-5A67155C3BBE}" srcId="{BB474743-52A7-4B93-908B-7558689DB2AE}" destId="{37E62D35-4E2E-4263-A1A5-E2181328E1BE}" srcOrd="1" destOrd="0" parTransId="{A05EE1DF-9085-4873-9508-B2DD0053D345}" sibTransId="{41F57380-6282-4331-8CE9-08DE79B5212B}"/>
    <dgm:cxn modelId="{7D25FBE2-6468-4E32-8719-42FCF371B670}" srcId="{22723643-3FB8-4C3A-B2B7-053D7F418CE9}" destId="{EE9B12AB-BE55-4FD9-9E5F-28950B3172CE}" srcOrd="0" destOrd="0" parTransId="{FBC2A78B-A393-44A9-8D31-F17E4146BF89}" sibTransId="{52807F23-0BC2-45F7-9C09-EE9319AFDD8A}"/>
    <dgm:cxn modelId="{1CC027EE-077E-4897-B539-48D6DB9F60F8}" type="presOf" srcId="{BB474743-52A7-4B93-908B-7558689DB2AE}" destId="{F6A7DBF1-C723-441B-8AFE-797301411067}" srcOrd="0" destOrd="0" presId="urn:microsoft.com/office/officeart/2005/8/layout/hList1"/>
    <dgm:cxn modelId="{186F91FE-9B34-4353-B8D5-4C73674027FD}" type="presOf" srcId="{C1A546C9-BF7C-40FE-93DF-1549B10C339D}" destId="{26FBA114-9CCD-4C6B-A807-5B981314D921}" srcOrd="0" destOrd="3" presId="urn:microsoft.com/office/officeart/2005/8/layout/hList1"/>
    <dgm:cxn modelId="{33F39D9C-032C-4086-A52F-B8992A749934}" type="presParOf" srcId="{F6A7DBF1-C723-441B-8AFE-797301411067}" destId="{663428BE-57DE-4E6D-957C-FEB643B70321}" srcOrd="0" destOrd="0" presId="urn:microsoft.com/office/officeart/2005/8/layout/hList1"/>
    <dgm:cxn modelId="{8A4FA480-7E76-44F2-AB81-F52A41A4D256}" type="presParOf" srcId="{663428BE-57DE-4E6D-957C-FEB643B70321}" destId="{49F4482B-8A24-4719-A036-767C519F1738}" srcOrd="0" destOrd="0" presId="urn:microsoft.com/office/officeart/2005/8/layout/hList1"/>
    <dgm:cxn modelId="{B55E0622-7AE4-4B0D-BC89-88556B28FC37}" type="presParOf" srcId="{663428BE-57DE-4E6D-957C-FEB643B70321}" destId="{26FBA114-9CCD-4C6B-A807-5B981314D921}" srcOrd="1" destOrd="0" presId="urn:microsoft.com/office/officeart/2005/8/layout/hList1"/>
    <dgm:cxn modelId="{3497D860-12BE-4319-88F4-64629D1AB2A8}" type="presParOf" srcId="{F6A7DBF1-C723-441B-8AFE-797301411067}" destId="{0C03A0C2-9156-4C02-A48B-71B1D2FFF94A}" srcOrd="1" destOrd="0" presId="urn:microsoft.com/office/officeart/2005/8/layout/hList1"/>
    <dgm:cxn modelId="{02426C52-5E16-4D52-8CE2-0FDABDC4AC6C}" type="presParOf" srcId="{F6A7DBF1-C723-441B-8AFE-797301411067}" destId="{8B484EFB-1B68-4DDE-A124-2E0898D203ED}" srcOrd="2" destOrd="0" presId="urn:microsoft.com/office/officeart/2005/8/layout/hList1"/>
    <dgm:cxn modelId="{84B73DE6-6FE0-417E-917E-103D65B21213}" type="presParOf" srcId="{8B484EFB-1B68-4DDE-A124-2E0898D203ED}" destId="{F0C65C9C-632E-42E2-A443-B943763BFF4C}" srcOrd="0" destOrd="0" presId="urn:microsoft.com/office/officeart/2005/8/layout/hList1"/>
    <dgm:cxn modelId="{7A841291-FDB7-4FCD-BED4-E70A1BF1BC1A}" type="presParOf" srcId="{8B484EFB-1B68-4DDE-A124-2E0898D203ED}" destId="{56DCD1F6-FBBA-4F25-9678-8F538C590C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534B-D503-4A95-922E-8D757765EA32}">
      <dsp:nvSpPr>
        <dsp:cNvPr id="0" name=""/>
        <dsp:cNvSpPr/>
      </dsp:nvSpPr>
      <dsp:spPr>
        <a:xfrm>
          <a:off x="3827" y="5727"/>
          <a:ext cx="2301543" cy="88827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ARPA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American Rescue Plan Act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27" y="5727"/>
        <a:ext cx="2301543" cy="888278"/>
      </dsp:txXfrm>
    </dsp:sp>
    <dsp:sp modelId="{EF8498F0-29E1-4700-8174-851FD172FB0B}">
      <dsp:nvSpPr>
        <dsp:cNvPr id="0" name=""/>
        <dsp:cNvSpPr/>
      </dsp:nvSpPr>
      <dsp:spPr>
        <a:xfrm>
          <a:off x="3827" y="894006"/>
          <a:ext cx="2301543" cy="346590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$1.9 trillion covid-relief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$350 billion for sate &amp; local governments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Water, sewer, broadband, workforce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Strong labor standards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Davis Bacon </a:t>
          </a:r>
          <a:r>
            <a:rPr lang="en-US" sz="1400" kern="1200" dirty="0"/>
            <a:t>applies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PLAs</a:t>
          </a:r>
          <a:r>
            <a:rPr lang="en-US" sz="1400" kern="1200" dirty="0"/>
            <a:t> on large projects or detailed reporting if not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827" y="894006"/>
        <a:ext cx="2301543" cy="3465905"/>
      </dsp:txXfrm>
    </dsp:sp>
    <dsp:sp modelId="{854B9782-5FD9-4F63-9963-BD5CDC1D7BED}">
      <dsp:nvSpPr>
        <dsp:cNvPr id="0" name=""/>
        <dsp:cNvSpPr/>
      </dsp:nvSpPr>
      <dsp:spPr>
        <a:xfrm>
          <a:off x="2627587" y="5727"/>
          <a:ext cx="2301543" cy="88827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IIJA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Infrastructure Investment &amp; Jobs Act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27587" y="5727"/>
        <a:ext cx="2301543" cy="888278"/>
      </dsp:txXfrm>
    </dsp:sp>
    <dsp:sp modelId="{05330AFF-BF00-4715-A503-6DA34597542C}">
      <dsp:nvSpPr>
        <dsp:cNvPr id="0" name=""/>
        <dsp:cNvSpPr/>
      </dsp:nvSpPr>
      <dsp:spPr>
        <a:xfrm>
          <a:off x="2627587" y="894006"/>
          <a:ext cx="2301543" cy="346590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$1.2 trillion for highways, transit, airports, drinking water, clean water, broadband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Covered by </a:t>
          </a:r>
          <a:r>
            <a:rPr lang="en-US" sz="1400" i="1" kern="1200" dirty="0"/>
            <a:t>existing</a:t>
          </a:r>
          <a:r>
            <a:rPr lang="en-US" sz="1400" kern="1200" dirty="0"/>
            <a:t> </a:t>
          </a:r>
          <a:r>
            <a:rPr lang="en-US" sz="1400" b="1" kern="1200" dirty="0"/>
            <a:t>Davis-Bacon</a:t>
          </a:r>
          <a:r>
            <a:rPr lang="en-US" sz="1400" kern="1200" dirty="0"/>
            <a:t> requirements and expanded to energy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States &amp; localities MAY establish local hiring programs with economic or geographic preferences.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Discretionary grant programs including </a:t>
          </a:r>
          <a:r>
            <a:rPr lang="en-US" sz="1400" b="1" kern="1200" dirty="0"/>
            <a:t>PLAs, local hire and apprenticeship</a:t>
          </a:r>
          <a:r>
            <a:rPr lang="en-US" sz="1400" kern="1200" dirty="0"/>
            <a:t> as criteria. </a:t>
          </a:r>
        </a:p>
      </dsp:txBody>
      <dsp:txXfrm>
        <a:off x="2627587" y="894006"/>
        <a:ext cx="2301543" cy="3465905"/>
      </dsp:txXfrm>
    </dsp:sp>
    <dsp:sp modelId="{733F920F-4A68-4145-8AE6-74CAF30518D5}">
      <dsp:nvSpPr>
        <dsp:cNvPr id="0" name=""/>
        <dsp:cNvSpPr/>
      </dsp:nvSpPr>
      <dsp:spPr>
        <a:xfrm>
          <a:off x="5251347" y="5727"/>
          <a:ext cx="2301543" cy="88827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CHIPS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CHIPS and Science Act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251347" y="5727"/>
        <a:ext cx="2301543" cy="888278"/>
      </dsp:txXfrm>
    </dsp:sp>
    <dsp:sp modelId="{0D11E03E-53EC-41C2-8176-8A00CA77DCD5}">
      <dsp:nvSpPr>
        <dsp:cNvPr id="0" name=""/>
        <dsp:cNvSpPr/>
      </dsp:nvSpPr>
      <dsp:spPr>
        <a:xfrm>
          <a:off x="5251347" y="894006"/>
          <a:ext cx="2301543" cy="346590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$39 billion for semiconductor chip plant construction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Construction of manufacturing facilities requires employers meet </a:t>
          </a:r>
          <a:r>
            <a:rPr lang="en-US" sz="1400" b="1" kern="1200" dirty="0"/>
            <a:t>Davis-Bacon</a:t>
          </a:r>
          <a:r>
            <a:rPr lang="en-US" sz="1400" kern="1200" dirty="0"/>
            <a:t> standards, OSH Act, EEO requirements, secure “sectoral partnerships,” child care plans in “</a:t>
          </a:r>
          <a:r>
            <a:rPr lang="en-US" sz="1400" b="1" kern="1200" dirty="0"/>
            <a:t>construction workforce plan</a:t>
          </a:r>
          <a:r>
            <a:rPr lang="en-US" sz="1400" kern="1200" dirty="0"/>
            <a:t>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dirty="0"/>
            <a:t>Encourages</a:t>
          </a:r>
          <a:r>
            <a:rPr lang="en-US" sz="1400" kern="1200" dirty="0"/>
            <a:t> the use of PLAs</a:t>
          </a:r>
        </a:p>
      </dsp:txBody>
      <dsp:txXfrm>
        <a:off x="5251347" y="894006"/>
        <a:ext cx="2301543" cy="3465905"/>
      </dsp:txXfrm>
    </dsp:sp>
    <dsp:sp modelId="{4893152B-665A-4977-A663-F84F9E19EDCA}">
      <dsp:nvSpPr>
        <dsp:cNvPr id="0" name=""/>
        <dsp:cNvSpPr/>
      </dsp:nvSpPr>
      <dsp:spPr>
        <a:xfrm>
          <a:off x="7875107" y="5727"/>
          <a:ext cx="2301543" cy="88827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IRA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Inflation Reduction Act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875107" y="5727"/>
        <a:ext cx="2301543" cy="888278"/>
      </dsp:txXfrm>
    </dsp:sp>
    <dsp:sp modelId="{ACB0DA22-2EC4-443C-8F27-E57121FD2501}">
      <dsp:nvSpPr>
        <dsp:cNvPr id="0" name=""/>
        <dsp:cNvSpPr/>
      </dsp:nvSpPr>
      <dsp:spPr>
        <a:xfrm>
          <a:off x="7878935" y="888495"/>
          <a:ext cx="2301543" cy="346590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$300 billion in clean energy tax incentives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Prevailing wages </a:t>
          </a:r>
          <a:r>
            <a:rPr lang="en-US" sz="1400" kern="1200" dirty="0"/>
            <a:t>required for full tax credit.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Apprenticeship utilization </a:t>
          </a:r>
          <a:r>
            <a:rPr lang="en-US" sz="1400" kern="1200" dirty="0"/>
            <a:t>rates required for full tax credit. </a:t>
          </a:r>
        </a:p>
      </dsp:txBody>
      <dsp:txXfrm>
        <a:off x="7878935" y="888495"/>
        <a:ext cx="2301543" cy="3465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482B-8A24-4719-A036-767C519F1738}">
      <dsp:nvSpPr>
        <dsp:cNvPr id="0" name=""/>
        <dsp:cNvSpPr/>
      </dsp:nvSpPr>
      <dsp:spPr>
        <a:xfrm>
          <a:off x="53" y="155635"/>
          <a:ext cx="513867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Workforce Policies (long term)</a:t>
          </a:r>
        </a:p>
      </dsp:txBody>
      <dsp:txXfrm>
        <a:off x="53" y="155635"/>
        <a:ext cx="5138675" cy="576000"/>
      </dsp:txXfrm>
    </dsp:sp>
    <dsp:sp modelId="{26FBA114-9CCD-4C6B-A807-5B981314D921}">
      <dsp:nvSpPr>
        <dsp:cNvPr id="0" name=""/>
        <dsp:cNvSpPr/>
      </dsp:nvSpPr>
      <dsp:spPr>
        <a:xfrm>
          <a:off x="53" y="731635"/>
          <a:ext cx="5138675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Reverse higher education bias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Feds spend 20 cents on CTE for every dollar on academic college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Increase funding for CTE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Perkins act fails to keep up with inflation and industry demands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Expand eligible use of Pell Grants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Emphasis should be on competency and quality rather than length of program</a:t>
          </a:r>
        </a:p>
      </dsp:txBody>
      <dsp:txXfrm>
        <a:off x="53" y="731635"/>
        <a:ext cx="5138675" cy="3019500"/>
      </dsp:txXfrm>
    </dsp:sp>
    <dsp:sp modelId="{F0C65C9C-632E-42E2-A443-B943763BFF4C}">
      <dsp:nvSpPr>
        <dsp:cNvPr id="0" name=""/>
        <dsp:cNvSpPr/>
      </dsp:nvSpPr>
      <dsp:spPr>
        <a:xfrm>
          <a:off x="5858143" y="155635"/>
          <a:ext cx="513867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Immigration Reforms (short term)</a:t>
          </a:r>
        </a:p>
      </dsp:txBody>
      <dsp:txXfrm>
        <a:off x="5858143" y="155635"/>
        <a:ext cx="5138675" cy="576000"/>
      </dsp:txXfrm>
    </dsp:sp>
    <dsp:sp modelId="{56DCD1F6-FBBA-4F25-9678-8F538C590CAE}">
      <dsp:nvSpPr>
        <dsp:cNvPr id="0" name=""/>
        <dsp:cNvSpPr/>
      </dsp:nvSpPr>
      <dsp:spPr>
        <a:xfrm>
          <a:off x="5858143" y="731635"/>
          <a:ext cx="5138675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/>
            <a:t>Create new Guestworker Program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Address workforce needs with new visa for construction workers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H-2B Reforms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Ensure construction industry can continue to access program and improve 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DACA/TPS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legal certainty for +100k status holders working in industry</a:t>
          </a:r>
        </a:p>
      </dsp:txBody>
      <dsp:txXfrm>
        <a:off x="5858143" y="731635"/>
        <a:ext cx="5138675" cy="30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AACF-A821-4C33-A4EC-CCFAF88EE84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9E6C-40B9-48D9-860C-337976DD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DBE3-76B5-7F79-1A05-5778C9D9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1A81A-5066-6B52-EDFB-82BEB1A97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39B51-EEE4-A8F3-F22A-3CBDCC587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4BCAC-63A2-70C6-F8D3-C81843A20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CD17-A4F2-4653-A42B-AC0FE809CD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5DDBE-1990-06AC-05FB-B34FEB02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737C2-F0CF-F0BD-5314-41793EA0C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371D7-3FF3-F353-7138-0F353F1A1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A1649-6485-E501-F52A-BC31321E8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CD17-A4F2-4653-A42B-AC0FE809CD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CD17-A4F2-4653-A42B-AC0FE809CD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9ECC-E8EB-F67D-4AD7-DBC40D2EA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82138-E50D-952C-4C5D-5E550FB2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8718-2AFC-28DA-C454-54A0AEF5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B5CD1-66E3-3879-7827-26AE5A54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6D7C-F5CA-ED77-CD83-87C77A3E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E5DD-E10B-4EA7-2D05-B0ED1D18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FAB3B-60DC-C0F7-F20F-6C51661E9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BB83-00A5-1370-7B40-2362BBF4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523F-4F02-DC09-91FB-F3589AE8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FF20-FAE0-06D6-DE7D-AFACDF6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CB338-53FF-7625-DB67-B1598CAB3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37CBF-B2B2-87FE-ACF1-E219BD43A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2083-D2D2-865D-C44D-1BB95900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B743-3454-EAB4-08E1-32CB6B9A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B35FF-3B6F-2021-65D9-D528AE50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20" y="1871831"/>
            <a:ext cx="9660804" cy="33106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Point One</a:t>
            </a:r>
          </a:p>
          <a:p>
            <a:r>
              <a:rPr lang="en-US"/>
              <a:t>Point Two</a:t>
            </a:r>
          </a:p>
          <a:p>
            <a:r>
              <a:rPr lang="en-US"/>
              <a:t>Point Three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20" y="461115"/>
            <a:ext cx="835439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 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2024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7073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5B0E-E2F8-2743-B3B6-6B0A5750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952D-A232-0D72-C3AF-D4E66E8D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2457-10C9-C2C5-A146-8D390482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EBDC-CD2F-EDA9-832F-1127766E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5CC4B-0A7A-10D5-A17B-0ACBF91B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3428-1852-FF9C-123C-98E67988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E2E05-9C0E-66D0-ED20-D423A152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360A-B5A0-5CB8-0867-4873B6FA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A45A-CA0E-3EE9-FA44-D5D20C23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79E8-D6D7-4876-EB88-E83C4FAD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90CC-3E5C-036F-CC15-ADE3F7DC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1D20-77EF-BE9C-682F-71AF73A60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07FB-DE2A-D168-4DC0-3CF73A0BD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6A114-E935-085B-4D5E-24F2BC8B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EF0A3-C05E-E0A5-BF62-DA1A2875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8940E-671F-0F37-6BE4-71601A0D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AE81-D090-373C-7B8F-BF4DA9F8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2B6C-67D2-8C2C-A18D-D707DF06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A34D6-300A-97EB-7A78-CD3939A3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7BAD0-8A01-EAD4-B615-6D3B0BE6D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DD2F6-01D3-9682-577D-623395321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5BB62-6A57-F655-CCE2-6631862B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B9025-121A-E03C-C824-D4353CE4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B2E5C-FD1B-BC5B-8680-6E06A570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7EDD-A717-33A7-5832-23D69066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88549-1342-1462-F9E8-FB103CD2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4B222-AF21-3A5E-3BAB-6E16BCB7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68253-849A-161A-AFE2-F6015FFD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01DB0-8451-D32F-2FA6-A128529A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57F8C-9918-7C26-E71C-FE66F5CE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2FDD4-6043-3673-A7CB-AFFF1BB5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AEAB-588A-1A2A-0DDF-DAF96BDC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94C4-0C5E-8092-60FB-01E930FB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B0F1D-2726-46D2-ECB8-A8585E4A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FF0E1-545F-BFA8-B58B-48B66139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53B21-EB9A-0C34-61AF-D4DD6ED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5EE82-CCCC-6375-EE46-CAE699E3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47C8-F4F8-4EA2-1FFD-639D9027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B9685-B150-793F-1D75-5330E6FBA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B60D3-2B6B-540A-D970-5E1BF2CE6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16A6D-5DF8-60CB-A3CE-15B5CD60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463E9-4F1C-E213-CA0C-FB4BAEC1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7E9C5-C6D4-620A-8C3A-B7F1E5FB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94654-4391-297C-AFA9-B3EA79C1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89F4-1EB9-7C7F-5173-D1BE1A2D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CD20-DEB2-55A0-94D8-D5EF9DF9A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2D93-438C-492D-933E-D75CE88E31D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C170B-1CA4-F582-9B51-71FDE237E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8D05-8DC2-5635-8DAF-F6AB3FAEE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1449-0685-466A-B370-AC4EC86A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deralregister.gov/documents/2023/10/27/2023-23573/standard-for-determining-joint-employer-status" TargetMode="External"/><Relationship Id="rId13" Type="http://schemas.openxmlformats.org/officeDocument/2006/relationships/hyperlink" Target="https://www.reginfo.gov/public/do/eAgendaViewRule?pubId=202310&amp;RIN=1212-AB54" TargetMode="External"/><Relationship Id="rId18" Type="http://schemas.openxmlformats.org/officeDocument/2006/relationships/hyperlink" Target="https://www.reginfo.gov/public/do/eAgendaViewRule?pubId=202310&amp;RIN=1218-AD25" TargetMode="External"/><Relationship Id="rId3" Type="http://schemas.openxmlformats.org/officeDocument/2006/relationships/hyperlink" Target="https://www.federalregister.gov/documents/2023/08/23/2023-17221/updating-the-davis-bacon-and-related-acts-regulations" TargetMode="External"/><Relationship Id="rId21" Type="http://schemas.openxmlformats.org/officeDocument/2006/relationships/hyperlink" Target="https://www.whitehouse.gov/briefing-room/presidential-actions/2024/03/06/executive-order-on-scaling-and-expanding-the-use-of-registered-apprenticeships-in-industries-and-the-federal-government-and-promoting-labor-management-forums/" TargetMode="External"/><Relationship Id="rId7" Type="http://schemas.openxmlformats.org/officeDocument/2006/relationships/hyperlink" Target="https://www.federalregister.gov/documents/2023/12/22/2023-27736/federal-acquisition-regulation-use-of-project-labor-agreements-for-federal-construction-projects" TargetMode="External"/><Relationship Id="rId12" Type="http://schemas.openxmlformats.org/officeDocument/2006/relationships/hyperlink" Target="https://www.reginfo.gov/public/do/eAgendaViewRule?pubId=202310&amp;RIN=1219-AB36" TargetMode="External"/><Relationship Id="rId17" Type="http://schemas.openxmlformats.org/officeDocument/2006/relationships/hyperlink" Target="https://www.federalregister.gov/documents/2024/01/17/2023-27851/national-apprenticeship-system-enhancements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reginfo.gov/public/do/eAgendaViewRule?pubId=202310&amp;RIN=1218-AD39" TargetMode="External"/><Relationship Id="rId20" Type="http://schemas.openxmlformats.org/officeDocument/2006/relationships/hyperlink" Target="https://www.federalregister.gov/documents/2024/01/30/2024-01343/office-of-federal-procurement-policy-federal-acquisition-regulation-pay-equity-and-transparency-i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ederalregister.gov/documents/2023/07/21/2023-15091/improve-tracking-of-workplace-injuries-and-illnesses" TargetMode="External"/><Relationship Id="rId11" Type="http://schemas.openxmlformats.org/officeDocument/2006/relationships/hyperlink" Target="https://www.reginfo.gov/public/do/eAgendaViewRule?pubId=202310&amp;RIN=1235-AA39" TargetMode="External"/><Relationship Id="rId5" Type="http://schemas.openxmlformats.org/officeDocument/2006/relationships/hyperlink" Target="https://www.federalregister.gov/documents/2023/08/25/2023-18129/representation-case-procedures" TargetMode="External"/><Relationship Id="rId15" Type="http://schemas.openxmlformats.org/officeDocument/2006/relationships/hyperlink" Target="https://www.ftc.gov/news-events/news/press-releases/2024/04/ftc-announces-special-open-commission-meeting-rule-ban-noncompetes" TargetMode="External"/><Relationship Id="rId10" Type="http://schemas.openxmlformats.org/officeDocument/2006/relationships/hyperlink" Target="https://www.federalregister.gov/documents/2024/04/01/2024-06572/worker-walkaround-representative-designation-process" TargetMode="External"/><Relationship Id="rId19" Type="http://schemas.openxmlformats.org/officeDocument/2006/relationships/hyperlink" Target="https://www.federalregister.gov/documents/2024/02/23/2024-03635/proposed-reinstatement-with-change-of-information-collection-requirements-comment-request" TargetMode="External"/><Relationship Id="rId4" Type="http://schemas.openxmlformats.org/officeDocument/2006/relationships/hyperlink" Target="https://www.federalregister.gov/documents/2023/08/30/2023-18514/increased-credit-or-deduction-amounts-for-satisfying-certain-prevailing-wage-and-registered" TargetMode="External"/><Relationship Id="rId9" Type="http://schemas.openxmlformats.org/officeDocument/2006/relationships/hyperlink" Target="https://www.federalregister.gov/documents/2024/01/10/2024-00067/employee-or-independent-contractor-classification-under-the-fair-labor-standards-act" TargetMode="External"/><Relationship Id="rId14" Type="http://schemas.openxmlformats.org/officeDocument/2006/relationships/hyperlink" Target="https://www.reginfo.gov/public/do/eAgendaViewRule?pubId=202310&amp;RIN=3142-AA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force.agc.org/wp-content/uploads/sites/37/2024/01/AGC_HR_Workforce_After_Action_Report_2023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2BA2-F5AA-C1BF-2A17-B13B58FC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42A28-2297-A876-6C79-5D2C56E48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924" y="461115"/>
            <a:ext cx="8947793" cy="914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/>
              <a:t>Major labor themes in policymaking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E3BF-461D-094C-BDF0-50D7D57E7E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5E11273-FA4C-1376-3145-8AD12D6BEF12}"/>
              </a:ext>
            </a:extLst>
          </p:cNvPr>
          <p:cNvSpPr txBox="1"/>
          <p:nvPr/>
        </p:nvSpPr>
        <p:spPr>
          <a:xfrm>
            <a:off x="754673" y="4114363"/>
            <a:ext cx="3232672" cy="30904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en-US" sz="1940" b="1">
                <a:latin typeface="Arial" panose="020B0604020202020204" pitchFamily="34" charset="0"/>
                <a:cs typeface="Arial" panose="020B0604020202020204" pitchFamily="34" charset="0"/>
              </a:rPr>
              <a:t>Project Labor Agreements</a:t>
            </a:r>
            <a:endParaRPr sz="194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4678486A-6198-AD41-B1DD-DF41E9995E08}"/>
              </a:ext>
            </a:extLst>
          </p:cNvPr>
          <p:cNvSpPr txBox="1"/>
          <p:nvPr/>
        </p:nvSpPr>
        <p:spPr>
          <a:xfrm>
            <a:off x="4471880" y="4114363"/>
            <a:ext cx="3106618" cy="30904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en-US" sz="1940" b="1">
                <a:latin typeface="Arial" panose="020B0604020202020204" pitchFamily="34" charset="0"/>
                <a:cs typeface="Arial" panose="020B0604020202020204" pitchFamily="34" charset="0"/>
              </a:rPr>
              <a:t>Apprenticeship/Wage</a:t>
            </a: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059FA2FA-826E-7611-1FBB-415E68A98B52}"/>
              </a:ext>
            </a:extLst>
          </p:cNvPr>
          <p:cNvSpPr txBox="1"/>
          <p:nvPr/>
        </p:nvSpPr>
        <p:spPr>
          <a:xfrm>
            <a:off x="8189089" y="4114363"/>
            <a:ext cx="1940725" cy="30904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en-US" sz="1940" b="1">
                <a:latin typeface="Arial" panose="020B0604020202020204" pitchFamily="34" charset="0"/>
                <a:cs typeface="Arial" panose="020B0604020202020204" pitchFamily="34" charset="0"/>
              </a:rPr>
              <a:t>Local Hire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43369E6-606D-B029-24A1-932C8249B6A4}"/>
              </a:ext>
            </a:extLst>
          </p:cNvPr>
          <p:cNvSpPr txBox="1"/>
          <p:nvPr/>
        </p:nvSpPr>
        <p:spPr>
          <a:xfrm>
            <a:off x="754673" y="4587837"/>
            <a:ext cx="3232672" cy="119341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Mandate for PLAs on direct federal construction projects over $35M</a:t>
            </a: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endParaRPr lang="en-US" sz="1334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Preferences for PLAs via discretionary federal grant programs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43C5771-87E4-0093-5CC7-8F87F78C562F}"/>
              </a:ext>
            </a:extLst>
          </p:cNvPr>
          <p:cNvSpPr txBox="1"/>
          <p:nvPr/>
        </p:nvSpPr>
        <p:spPr>
          <a:xfrm>
            <a:off x="4471881" y="4587837"/>
            <a:ext cx="3240455" cy="119341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Percent of workforce/hours utilize registered apprentices</a:t>
            </a: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endParaRPr lang="en-US" sz="1334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Hourly rate paid to workers in a geographic area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463DB12-A188-2EA2-AB20-1CD50BDFB092}"/>
              </a:ext>
            </a:extLst>
          </p:cNvPr>
          <p:cNvSpPr txBox="1"/>
          <p:nvPr/>
        </p:nvSpPr>
        <p:spPr>
          <a:xfrm>
            <a:off x="8189088" y="4582922"/>
            <a:ext cx="3240455" cy="17177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Allowed by USDOT, but determined by states and localities</a:t>
            </a: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endParaRPr lang="en-US" sz="1334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r>
              <a:rPr lang="en-US" sz="1334">
                <a:latin typeface="Arial" panose="020B0604020202020204" pitchFamily="34" charset="0"/>
                <a:cs typeface="Arial" panose="020B0604020202020204" pitchFamily="34" charset="0"/>
              </a:rPr>
              <a:t>Percent of employees hired must reside in same state or within certain distance of project</a:t>
            </a:r>
          </a:p>
          <a:p>
            <a:pPr marL="7701" marR="3081">
              <a:lnSpc>
                <a:spcPct val="115199"/>
              </a:lnSpc>
              <a:spcBef>
                <a:spcPts val="58"/>
              </a:spcBef>
            </a:pPr>
            <a:endParaRPr lang="en-US" sz="157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SEIU endorses Biden, boosting Democrat&amp;#39;s 2020 ground game- POLITICO">
            <a:extLst>
              <a:ext uri="{FF2B5EF4-FFF2-40B4-BE49-F238E27FC236}">
                <a16:creationId xmlns:a16="http://schemas.microsoft.com/office/drawing/2014/main" id="{67F07A40-D701-3A22-24C0-C921FA38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6" y="1630172"/>
            <a:ext cx="3249812" cy="2196234"/>
          </a:xfrm>
          <a:prstGeom prst="rect">
            <a:avLst/>
          </a:prstGeom>
          <a:solidFill>
            <a:srgbClr val="FFFFFF">
              <a:shade val="85000"/>
            </a:srgbClr>
          </a:solidFill>
          <a:ln w="15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80F11-487C-C751-ACA0-72CA7CA53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72" y="1630172"/>
            <a:ext cx="3249812" cy="219623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Picture 2" descr="How to Manage &amp; Mitigate Stress in the Workplace - Advanced Consulting and  Training">
            <a:extLst>
              <a:ext uri="{FF2B5EF4-FFF2-40B4-BE49-F238E27FC236}">
                <a16:creationId xmlns:a16="http://schemas.microsoft.com/office/drawing/2014/main" id="{3CE41811-14D7-F5D2-0EBB-36071AB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88" y="1623097"/>
            <a:ext cx="3240455" cy="220330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085FA-1057-3C04-FD65-2AB93FEA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557C0-401F-FF98-02B8-8C2D3371F9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8CF1D8-E56C-F7F4-8E2E-F8F6CF0AE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Major Federal Investments in Infrastructure – implementation</a:t>
            </a:r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3B53501-979C-1D3E-E20B-E0D27CF13C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29D07BBC-77F2-BCB2-E48B-A5EC0812C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005197"/>
              </p:ext>
            </p:extLst>
          </p:nvPr>
        </p:nvGraphicFramePr>
        <p:xfrm>
          <a:off x="954088" y="1418546"/>
          <a:ext cx="10180479" cy="436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34A7DD3-DDE5-E6B6-9BDC-4DA6991F04CB}"/>
              </a:ext>
            </a:extLst>
          </p:cNvPr>
          <p:cNvSpPr txBox="1"/>
          <p:nvPr/>
        </p:nvSpPr>
        <p:spPr>
          <a:xfrm>
            <a:off x="3581400" y="5759673"/>
            <a:ext cx="49403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Implementation vs congressional intent? </a:t>
            </a:r>
          </a:p>
        </p:txBody>
      </p:sp>
    </p:spTree>
    <p:extLst>
      <p:ext uri="{BB962C8B-B14F-4D97-AF65-F5344CB8AC3E}">
        <p14:creationId xmlns:p14="http://schemas.microsoft.com/office/powerpoint/2010/main" val="117305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40ED-D458-D495-A2FB-DE648FE65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088" y="355793"/>
            <a:ext cx="8354397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Regulatory Agenda - Labor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A005-E162-C4ED-46E9-9DB322F3AF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572E2E-EDE7-F4FA-2D76-85D96B6C84CC}"/>
              </a:ext>
            </a:extLst>
          </p:cNvPr>
          <p:cNvSpPr/>
          <p:nvPr/>
        </p:nvSpPr>
        <p:spPr>
          <a:xfrm>
            <a:off x="0" y="6139543"/>
            <a:ext cx="12192000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0DE821F-EE43-EDC3-ACB4-E8304EBCF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03964"/>
              </p:ext>
            </p:extLst>
          </p:nvPr>
        </p:nvGraphicFramePr>
        <p:xfrm>
          <a:off x="126125" y="1270193"/>
          <a:ext cx="11508826" cy="526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80">
                  <a:extLst>
                    <a:ext uri="{9D8B030D-6E8A-4147-A177-3AD203B41FA5}">
                      <a16:colId xmlns:a16="http://schemas.microsoft.com/office/drawing/2014/main" val="314040903"/>
                    </a:ext>
                  </a:extLst>
                </a:gridCol>
                <a:gridCol w="2610872">
                  <a:extLst>
                    <a:ext uri="{9D8B030D-6E8A-4147-A177-3AD203B41FA5}">
                      <a16:colId xmlns:a16="http://schemas.microsoft.com/office/drawing/2014/main" val="161762869"/>
                    </a:ext>
                  </a:extLst>
                </a:gridCol>
                <a:gridCol w="5219451">
                  <a:extLst>
                    <a:ext uri="{9D8B030D-6E8A-4147-A177-3AD203B41FA5}">
                      <a16:colId xmlns:a16="http://schemas.microsoft.com/office/drawing/2014/main" val="355847883"/>
                    </a:ext>
                  </a:extLst>
                </a:gridCol>
                <a:gridCol w="3348523">
                  <a:extLst>
                    <a:ext uri="{9D8B030D-6E8A-4147-A177-3AD203B41FA5}">
                      <a16:colId xmlns:a16="http://schemas.microsoft.com/office/drawing/2014/main" val="3863775779"/>
                    </a:ext>
                  </a:extLst>
                </a:gridCol>
              </a:tblGrid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Recent Final Rules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32451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Davis-Bacon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Major updates and expansion</a:t>
                      </a:r>
                      <a:endParaRPr lang="en-US" sz="1400" dirty="0"/>
                    </a:p>
                  </a:txBody>
                  <a:tcPr marR="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Effective Oct. 23, 2023</a:t>
                      </a:r>
                      <a:endParaRPr lang="en-US" sz="1400" dirty="0"/>
                    </a:p>
                  </a:txBody>
                  <a:tcPr marR="0" marT="0" marB="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8770148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Prevailing Wage/Apprenticeship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IRA requirements to receive full energy tax credit</a:t>
                      </a:r>
                      <a:endParaRPr lang="en-US" sz="14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Proposed Rule </a:t>
                      </a:r>
                      <a:r>
                        <a:rPr lang="en-US" sz="1400" i="0"/>
                        <a:t>effective Oct. 29, 2023 </a:t>
                      </a:r>
                      <a:endParaRPr lang="en-US" sz="14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94903104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Quickie Elections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Accelerated union representation elections</a:t>
                      </a:r>
                      <a:endParaRPr lang="en-US" sz="14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Effective Dec. 26, 2023</a:t>
                      </a:r>
                      <a:endParaRPr lang="en-US" sz="14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497899297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OSHA Recordkeeping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Safety records posted online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Effective Jan. 1, 2024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494431129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7"/>
                        </a:rPr>
                        <a:t>Project Labor Agreements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 PLAs on federal construction projects &gt;$35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Effective Jan. 22, 2024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810354682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Joint Employer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NLRB to expand JE standard under NLRA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HALTED BY AGC LAWSUIT (</a:t>
                      </a:r>
                      <a:r>
                        <a:rPr lang="en-US" sz="1400" i="1" u="none" strike="noStrike" dirty="0">
                          <a:solidFill>
                            <a:schemeClr val="tx1"/>
                          </a:solidFill>
                        </a:rPr>
                        <a:t>was 3/11/2024)</a:t>
                      </a:r>
                      <a:endParaRPr lang="en-US" sz="14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960907848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9"/>
                        </a:rPr>
                        <a:t>Independent Contractor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Limit classifying workers as independent contractors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Effective Mar. 11, 2024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82228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0"/>
                        </a:rPr>
                        <a:t>Walkaround Inspections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Allow union reps and others to accompany OSHA on inspections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Effective May 31, 2024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180952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11"/>
                        </a:rPr>
                        <a:t>Overtime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Raise salary threshold for OT to $55k/year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Effective date TBD</a:t>
                      </a: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990962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12"/>
                        </a:rPr>
                        <a:t>MSHA Silica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 silica rules for construction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Effective Jun. 17, 2024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202110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FF0000"/>
                        </a:solidFill>
                        <a:highlight>
                          <a:srgbClr val="4472C4"/>
                        </a:highlight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</a:rPr>
                        <a:t>Close to Final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1774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hlinkClick r:id="rId13"/>
                        </a:rPr>
                        <a:t>Withdrawal Liability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Determining multiemployer pension plan withdrawal liability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Any day (Nov. 2023 target)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0006513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14"/>
                        </a:rPr>
                        <a:t>Election Protection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Make it harder to terminate a relationship with a union (8(f) to 9(a))​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By mid 2024 (Mar. 2024 target)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89357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hlinkClick r:id="rId15"/>
                        </a:rPr>
                        <a:t>Noncompetes agreements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ysClr val="windowText" lastClr="000000"/>
                          </a:solidFill>
                        </a:rPr>
                        <a:t>FTC blanket ban on noncompete agreements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ysClr val="windowText" lastClr="000000"/>
                          </a:solidFill>
                        </a:rPr>
                        <a:t>Any day 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65060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linkClick r:id="rId16"/>
                        </a:rPr>
                        <a:t>Heat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Regulate excessive exposure to heat </a:t>
                      </a:r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/>
                        <a:t>No target date (reviewing comments)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92138"/>
                  </a:ext>
                </a:extLst>
              </a:tr>
              <a:tr h="227009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Under Development/Proposed Rules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61926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linkClick r:id="rId17"/>
                        </a:rPr>
                        <a:t>Apprenticeship Standards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Changes to labor standards and EEO requirements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No target date (reviewing comments)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741914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8"/>
                        </a:rPr>
                        <a:t>PPE in Construction </a:t>
                      </a:r>
                      <a:endParaRPr lang="en-US" sz="1400" dirty="0"/>
                    </a:p>
                  </a:txBody>
                  <a:tcPr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Requirements for the fit of PPE</a:t>
                      </a:r>
                    </a:p>
                  </a:txBody>
                  <a:tcPr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No target date (reviewing comments)</a:t>
                      </a:r>
                      <a:endParaRPr lang="en-US" sz="1400" dirty="0"/>
                    </a:p>
                  </a:txBody>
                  <a:tcPr marR="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3163753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hlinkClick r:id="rId19"/>
                        </a:rPr>
                        <a:t>OFCCP Construction Reports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Monthly reports on employee demographics for Fed. contractors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 target date (taking comments 4/23/24)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660786311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hlinkClick r:id="rId20"/>
                        </a:rPr>
                        <a:t>Pay transparency in hiring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Publish employee pay and more for Fed. contractors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target date (reviewing comments)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622617678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hlinkClick r:id="rId21"/>
                        </a:rPr>
                        <a:t>Federal Apprenticeship EO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 stage for mandates on federally funded projects?​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target date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531994725"/>
                  </a:ext>
                </a:extLst>
              </a:tr>
              <a:tr h="232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Applies to Federal Contractors Only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auto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21959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64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DB0DF6-AD0D-3CDD-73D0-1B3CD3D0BFDE}"/>
              </a:ext>
            </a:extLst>
          </p:cNvPr>
          <p:cNvGraphicFramePr/>
          <p:nvPr/>
        </p:nvGraphicFramePr>
        <p:xfrm>
          <a:off x="750627" y="2006600"/>
          <a:ext cx="10996873" cy="390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5BED1-900B-C99B-97F3-47832D9EF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Workforce Development Agenda</a:t>
            </a:r>
          </a:p>
          <a:p>
            <a:r>
              <a:rPr lang="en-US" sz="2400" b="0" i="1" dirty="0">
                <a:solidFill>
                  <a:srgbClr val="FF0000"/>
                </a:solidFill>
              </a:rPr>
              <a:t>Legislative &amp; regulatory agenda includes fed $ investments and immigration </a:t>
            </a: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F505-24A7-1D80-F52C-8CC39F76C97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1F05-3760-AE72-44AD-5F5A5B1EB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for C-Suite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59C46-FC4B-D132-96BF-C949603BB9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6">
            <a:extLst>
              <a:ext uri="{FF2B5EF4-FFF2-40B4-BE49-F238E27FC236}">
                <a16:creationId xmlns:a16="http://schemas.microsoft.com/office/drawing/2014/main" id="{18E42F41-B2D1-D83D-5E45-25CB5D127EB9}"/>
              </a:ext>
            </a:extLst>
          </p:cNvPr>
          <p:cNvGraphicFramePr>
            <a:graphicFrameLocks/>
          </p:cNvGraphicFramePr>
          <p:nvPr/>
        </p:nvGraphicFramePr>
        <p:xfrm>
          <a:off x="856673" y="1548534"/>
          <a:ext cx="51054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Partner to recruit from non-traditional pools of possible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candidates from </a:t>
                      </a:r>
                      <a:r>
                        <a:rPr lang="en-US" sz="1200" b="1" dirty="0"/>
                        <a:t>criminal justice-involved</a:t>
                      </a:r>
                      <a:r>
                        <a:rPr lang="en-US" sz="1200" dirty="0"/>
                        <a:t> populations.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Be willing to invest the time, energy and resources in working with groups that support people from </a:t>
                      </a:r>
                      <a:r>
                        <a:rPr lang="en-US" sz="1200" b="1" dirty="0"/>
                        <a:t>less privileged backgrounds</a:t>
                      </a:r>
                      <a:r>
                        <a:rPr lang="en-US" sz="1200" dirty="0"/>
                        <a:t>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Encourage and support your HR team to explore ways to bring </a:t>
                      </a:r>
                      <a:r>
                        <a:rPr lang="en-US" sz="1200" b="1" dirty="0"/>
                        <a:t>high-school aged youth </a:t>
                      </a:r>
                      <a:r>
                        <a:rPr lang="en-US" sz="1200" dirty="0"/>
                        <a:t>to the job site in some form of paid positions.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Build stronger relationships with construction education institutions to improve the quality of candidates and support recruitment efforts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6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Get involved with your </a:t>
                      </a:r>
                      <a:r>
                        <a:rPr lang="en-US" sz="1200" b="1" dirty="0"/>
                        <a:t>local school CTE program’s advisory board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Encourage, and provide the time needed, for your </a:t>
                      </a:r>
                      <a:r>
                        <a:rPr lang="en-US" sz="1200" b="1" dirty="0"/>
                        <a:t>younger professionals to return to the schools they attended</a:t>
                      </a:r>
                      <a:r>
                        <a:rPr lang="en-US" sz="1200" dirty="0"/>
                        <a:t>, get involved with supporting their programs and potentially recruit new workers.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Support dedicated public school construction programs</a:t>
                      </a:r>
                      <a:r>
                        <a:rPr lang="en-US" sz="12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Push your school district to </a:t>
                      </a:r>
                      <a:r>
                        <a:rPr lang="en-US" sz="1200" b="1" dirty="0"/>
                        <a:t>establish dedicated construction programs </a:t>
                      </a:r>
                      <a:r>
                        <a:rPr lang="en-US" sz="1200" dirty="0"/>
                        <a:t>if they don’t already have one.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Encourage your </a:t>
                      </a:r>
                      <a:r>
                        <a:rPr lang="en-US" sz="1200" b="1" dirty="0"/>
                        <a:t>older workers to extend their careers by serving as construction CTE teachers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Be willing to </a:t>
                      </a:r>
                      <a:r>
                        <a:rPr lang="en-US" sz="1200" b="1" dirty="0"/>
                        <a:t>partner with local community colleges </a:t>
                      </a:r>
                      <a:r>
                        <a:rPr lang="en-US" sz="1200" dirty="0"/>
                        <a:t>and other groups to create construction training and education programs to help prepare new workers.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2969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4BC04551-ECC5-48BC-CC6B-C4A56AFED5E3}"/>
              </a:ext>
            </a:extLst>
          </p:cNvPr>
          <p:cNvGraphicFramePr>
            <a:graphicFrameLocks/>
          </p:cNvGraphicFramePr>
          <p:nvPr/>
        </p:nvGraphicFramePr>
        <p:xfrm>
          <a:off x="6266873" y="1548534"/>
          <a:ext cx="5105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Make career trajectories clear, flexible and transparent to better retain current and future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Encourage your field and front office teams </a:t>
                      </a:r>
                      <a:r>
                        <a:rPr lang="en-US" sz="1200" b="0" dirty="0"/>
                        <a:t>to</a:t>
                      </a:r>
                      <a:r>
                        <a:rPr lang="en-US" sz="1200" b="1" dirty="0"/>
                        <a:t> mix “boots and suits”</a:t>
                      </a:r>
                      <a:r>
                        <a:rPr lang="en-US" sz="1200" dirty="0"/>
                        <a:t> more often.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Embrace flexibility </a:t>
                      </a:r>
                      <a:r>
                        <a:rPr lang="en-US" sz="1200" dirty="0"/>
                        <a:t>at your firm to make construction careers more attractive to workers with young families or other non-work obligations.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providing more </a:t>
                      </a:r>
                      <a:r>
                        <a:rPr lang="en-US" sz="1200" b="1" dirty="0"/>
                        <a:t>flexible work schedules </a:t>
                      </a:r>
                      <a:r>
                        <a:rPr lang="en-US" sz="1200" dirty="0"/>
                        <a:t>for employees to help with retention.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Invest in programs that offer a range of training and education content designed to help construction professionals </a:t>
                      </a:r>
                      <a:r>
                        <a:rPr lang="en-US" sz="1200" b="1" dirty="0"/>
                        <a:t>develop the skills they need to advance</a:t>
                      </a:r>
                      <a:r>
                        <a:rPr lang="en-US" sz="1200" dirty="0"/>
                        <a:t> their career.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Define, share, and live the core values of your firms and is key to retaining workers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6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Culture is a business necessity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investing in a </a:t>
                      </a:r>
                      <a:r>
                        <a:rPr lang="en-US" sz="1200" b="1" dirty="0"/>
                        <a:t>formal onboarding program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Celebrate your team at all levels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Embrace programs to </a:t>
                      </a:r>
                      <a:r>
                        <a:rPr lang="en-US" sz="1200" b="1" dirty="0"/>
                        <a:t>support worker mental health</a:t>
                      </a:r>
                      <a:r>
                        <a:rPr lang="en-US" sz="12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2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Align with Human Resources to implement an integrated, enterprise-wide approach to reach workforce goals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7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HR and Operations can successfully partner for the greater good of growing the business.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elevating the HR role away from finance.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488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114CDE-6092-24E3-99F5-86EF779EB5CF}"/>
              </a:ext>
            </a:extLst>
          </p:cNvPr>
          <p:cNvSpPr txBox="1"/>
          <p:nvPr/>
        </p:nvSpPr>
        <p:spPr>
          <a:xfrm>
            <a:off x="853746" y="1090484"/>
            <a:ext cx="8695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https://workforce.agc.org/wp-content/uploads/sites/37/2024/01/AGC_HR_Workforce_After_Action_Report_2023.pdf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1F05-3760-AE72-44AD-5F5A5B1EB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for HR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59C46-FC4B-D132-96BF-C949603BB9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6">
            <a:extLst>
              <a:ext uri="{FF2B5EF4-FFF2-40B4-BE49-F238E27FC236}">
                <a16:creationId xmlns:a16="http://schemas.microsoft.com/office/drawing/2014/main" id="{82C5B8AF-3962-E0A6-DA4A-569482170955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51054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Build new recruiting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Find and </a:t>
                      </a:r>
                      <a:r>
                        <a:rPr lang="en-US" sz="1200" b="1" dirty="0"/>
                        <a:t>partner with public sector workforce development programs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Explore </a:t>
                      </a:r>
                      <a:r>
                        <a:rPr lang="en-US" sz="1200" b="1" dirty="0"/>
                        <a:t>partnering with outside groups </a:t>
                      </a:r>
                      <a:r>
                        <a:rPr lang="en-US" sz="1200" dirty="0"/>
                        <a:t>to help reach non-traditional pools of labor.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Participate in or organize your own </a:t>
                      </a:r>
                      <a:r>
                        <a:rPr lang="en-US" sz="1200" b="1" dirty="0"/>
                        <a:t>construction career day events </a:t>
                      </a:r>
                      <a:r>
                        <a:rPr lang="en-US" sz="1200" dirty="0"/>
                        <a:t>with local schools.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Offer to </a:t>
                      </a:r>
                      <a:r>
                        <a:rPr lang="en-US" sz="1200" b="1" dirty="0"/>
                        <a:t>hold information sessions with local teachers and counselors </a:t>
                      </a:r>
                      <a:r>
                        <a:rPr lang="en-US" sz="1200" dirty="0"/>
                        <a:t>about construction and the career opportunities available to their students.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Find ways to </a:t>
                      </a:r>
                      <a:r>
                        <a:rPr lang="en-US" sz="1200" b="1" dirty="0"/>
                        <a:t>support local construction competitions</a:t>
                      </a:r>
                      <a:r>
                        <a:rPr lang="en-US" sz="1200" dirty="0"/>
                        <a:t> for students.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Embrace the challenge of bringing younger workers </a:t>
                      </a:r>
                      <a:r>
                        <a:rPr lang="en-US" sz="1200" dirty="0"/>
                        <a:t>onto the jobsite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Understand that your company isn’t just marketing to prospective clients, it is also </a:t>
                      </a:r>
                      <a:r>
                        <a:rPr lang="en-US" sz="1200" b="1" dirty="0"/>
                        <a:t>marketing to future workers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Explore opportunities to partner with local community colleges to create tailored training and education programs for new and existing workers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Take advantage of other workforce development resources, including the after-action reports from prior AGC of America workforce development meetings.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</a:tbl>
          </a:graphicData>
        </a:graphic>
      </p:graphicFrame>
      <p:graphicFrame>
        <p:nvGraphicFramePr>
          <p:cNvPr id="8" name="Content Placeholder 16">
            <a:extLst>
              <a:ext uri="{FF2B5EF4-FFF2-40B4-BE49-F238E27FC236}">
                <a16:creationId xmlns:a16="http://schemas.microsoft.com/office/drawing/2014/main" id="{D03FB030-DA0A-9AA1-5C04-54BF8BB5FED2}"/>
              </a:ext>
            </a:extLst>
          </p:cNvPr>
          <p:cNvGraphicFramePr>
            <a:graphicFrameLocks/>
          </p:cNvGraphicFramePr>
          <p:nvPr/>
        </p:nvGraphicFramePr>
        <p:xfrm>
          <a:off x="6248400" y="1825625"/>
          <a:ext cx="51054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Embrace new ways of supporting your current workforce.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</a:t>
                      </a:r>
                      <a:r>
                        <a:rPr lang="en-US" sz="1200" b="1" dirty="0"/>
                        <a:t>converting your current workplace mentoring program into a sponsorship program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Explore instituting </a:t>
                      </a:r>
                      <a:r>
                        <a:rPr lang="en-US" sz="1200" b="1" dirty="0"/>
                        <a:t>“role sabbaticals” </a:t>
                      </a:r>
                      <a:r>
                        <a:rPr lang="en-US" sz="1200" dirty="0"/>
                        <a:t>for your firm’s staff.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Create and share details about the </a:t>
                      </a:r>
                      <a:r>
                        <a:rPr lang="en-US" sz="1200" b="1" dirty="0"/>
                        <a:t>career paths </a:t>
                      </a:r>
                      <a:r>
                        <a:rPr lang="en-US" sz="1200" dirty="0"/>
                        <a:t>available within your firm and some of the things people need to accomplish to advance along those paths.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Offer education and training programs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establishing a </a:t>
                      </a:r>
                      <a:r>
                        <a:rPr lang="en-US" sz="1200" b="1" dirty="0"/>
                        <a:t>financial resources group </a:t>
                      </a:r>
                      <a:r>
                        <a:rPr lang="en-US" sz="1200" dirty="0"/>
                        <a:t>to help employees understand how to use their pay wisely.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Embrace </a:t>
                      </a:r>
                      <a:r>
                        <a:rPr lang="en-US" sz="1200" b="1" dirty="0"/>
                        <a:t>frequent check-ins and reviews </a:t>
                      </a:r>
                      <a:r>
                        <a:rPr lang="en-US" sz="1200" dirty="0"/>
                        <a:t>for new hires with programs like 30-60-90.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Celebrate and recognize your employees at every level</a:t>
                      </a:r>
                      <a:r>
                        <a:rPr lang="en-US" sz="12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8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1F05-3760-AE72-44AD-5F5A5B1EB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for Frontline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59C46-FC4B-D132-96BF-C949603BB9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Content Placeholder 16">
            <a:extLst>
              <a:ext uri="{FF2B5EF4-FFF2-40B4-BE49-F238E27FC236}">
                <a16:creationId xmlns:a16="http://schemas.microsoft.com/office/drawing/2014/main" id="{7E3C1BB1-E354-CBA7-A7CA-6AA9ACADD268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510540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Encourage project personnel to get involved in workforce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Encourage and allow newly hired members of the team to get involved with the schools they graduated from</a:t>
                      </a:r>
                      <a:r>
                        <a:rPr lang="en-US" sz="1200" dirty="0"/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Encourage those employees who may be nearing retirement age to consider extending their careers </a:t>
                      </a:r>
                      <a:r>
                        <a:rPr lang="en-US" sz="1200" dirty="0"/>
                        <a:t>by teaching their skills to future workers.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Allow personnel to </a:t>
                      </a:r>
                      <a:r>
                        <a:rPr lang="en-US" sz="1200" b="1" dirty="0"/>
                        <a:t>serve as judges or volunteers with local construction contests</a:t>
                      </a:r>
                      <a:r>
                        <a:rPr lang="en-US" sz="1200" dirty="0"/>
                        <a:t>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Let your teams tell their story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Be comfortable with new workers and new ways for them to work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0598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Address and support the unique needs of workers from non-traditional talent pools.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workers’ transportation needs.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Work with HR to find safe and appropriate roles for young workers to expose them to construction career opportunities.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64319"/>
                  </a:ext>
                </a:extLst>
              </a:tr>
            </a:tbl>
          </a:graphicData>
        </a:graphic>
      </p:graphicFrame>
      <p:graphicFrame>
        <p:nvGraphicFramePr>
          <p:cNvPr id="5" name="Content Placeholder 16">
            <a:extLst>
              <a:ext uri="{FF2B5EF4-FFF2-40B4-BE49-F238E27FC236}">
                <a16:creationId xmlns:a16="http://schemas.microsoft.com/office/drawing/2014/main" id="{19B2CA3D-4937-92E2-7117-F5182AB1784D}"/>
              </a:ext>
            </a:extLst>
          </p:cNvPr>
          <p:cNvGraphicFramePr>
            <a:graphicFrameLocks/>
          </p:cNvGraphicFramePr>
          <p:nvPr/>
        </p:nvGraphicFramePr>
        <p:xfrm>
          <a:off x="6248400" y="1825626"/>
          <a:ext cx="5105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61389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Make your jobsites more welcoming for new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3602"/>
                  </a:ext>
                </a:extLst>
              </a:tr>
              <a:tr h="34244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Consider mistakes as a potential training opportunity.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Look for ways to make construction job sites more welcoming and inclusive.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Create new hire support programs.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Host quarterly meetings of Project Supervisors, Project Managers, Senior Project Managers and Superintendents.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Find ways to make women and other new hires feel involved by embracing sponsorships.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4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Connect your people with the broader firm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16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Send your people to meetings at the office and have office staff spend time at your projects.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Understand and communicate career paths.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Encourage your workers to take advantage of educational resources.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02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22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1592</Words>
  <Application>Microsoft Office PowerPoint</Application>
  <PresentationFormat>Widescreen</PresentationFormat>
  <Paragraphs>190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Nunito</vt:lpstr>
      <vt:lpstr>Nunito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Young</dc:creator>
  <cp:lastModifiedBy>Jim Young</cp:lastModifiedBy>
  <cp:revision>2</cp:revision>
  <dcterms:created xsi:type="dcterms:W3CDTF">2024-04-18T14:15:52Z</dcterms:created>
  <dcterms:modified xsi:type="dcterms:W3CDTF">2024-04-18T22:55:46Z</dcterms:modified>
</cp:coreProperties>
</file>