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52" autoAdjust="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b2fc81534_0_917:notes"/>
          <p:cNvSpPr txBox="1"/>
          <p:nvPr/>
        </p:nvSpPr>
        <p:spPr>
          <a:xfrm>
            <a:off x="3884123" y="8685864"/>
            <a:ext cx="2972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2b2fc81534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19" y="687049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g12b2fc81534_0_917:notes"/>
          <p:cNvSpPr txBox="1">
            <a:spLocks noGrp="1"/>
          </p:cNvSpPr>
          <p:nvPr>
            <p:ph type="body" idx="1"/>
          </p:nvPr>
        </p:nvSpPr>
        <p:spPr>
          <a:xfrm>
            <a:off x="685800" y="4343715"/>
            <a:ext cx="5486400" cy="4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625" rIns="91225" bIns="456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6b720c1ad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66b720c1ad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.</a:t>
            </a:r>
            <a:endParaRPr sz="16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6b720c1a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66b720c1a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6b720c1ad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66b720c1ad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16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66b720c1ad_0_95:notes"/>
          <p:cNvSpPr txBox="1">
            <a:spLocks noGrp="1"/>
          </p:cNvSpPr>
          <p:nvPr>
            <p:ph type="body" idx="1"/>
          </p:nvPr>
        </p:nvSpPr>
        <p:spPr>
          <a:xfrm>
            <a:off x="914921" y="4342152"/>
            <a:ext cx="5028300" cy="4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88" name="Google Shape;288;g266b720c1ad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029748798c_1_100:notes"/>
          <p:cNvSpPr txBox="1">
            <a:spLocks noGrp="1"/>
          </p:cNvSpPr>
          <p:nvPr>
            <p:ph type="body" idx="1"/>
          </p:nvPr>
        </p:nvSpPr>
        <p:spPr>
          <a:xfrm>
            <a:off x="914921" y="4342152"/>
            <a:ext cx="5028300" cy="4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95" name="Google Shape;295;g2029748798c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6b720c1ad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66b720c1ad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6b720c1ad_0_102:notes"/>
          <p:cNvSpPr txBox="1">
            <a:spLocks noGrp="1"/>
          </p:cNvSpPr>
          <p:nvPr>
            <p:ph type="body" idx="1"/>
          </p:nvPr>
        </p:nvSpPr>
        <p:spPr>
          <a:xfrm>
            <a:off x="914921" y="4342152"/>
            <a:ext cx="5028300" cy="4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22" name="Google Shape;322;g266b720c1a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b2fc81534_0_1597:notes"/>
          <p:cNvSpPr txBox="1">
            <a:spLocks noGrp="1"/>
          </p:cNvSpPr>
          <p:nvPr>
            <p:ph type="body" idx="1"/>
          </p:nvPr>
        </p:nvSpPr>
        <p:spPr>
          <a:xfrm>
            <a:off x="914921" y="4342152"/>
            <a:ext cx="5028300" cy="4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g12b2fc81534_0_1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b4b42d30a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b4b42d30a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fca5620e8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fca5620e82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b2fc81534_0_155:notes"/>
          <p:cNvSpPr txBox="1">
            <a:spLocks noGrp="1"/>
          </p:cNvSpPr>
          <p:nvPr>
            <p:ph type="body" idx="1"/>
          </p:nvPr>
        </p:nvSpPr>
        <p:spPr>
          <a:xfrm>
            <a:off x="914921" y="4342152"/>
            <a:ext cx="5028300" cy="4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/>
          </a:p>
        </p:txBody>
      </p:sp>
      <p:sp>
        <p:nvSpPr>
          <p:cNvPr id="131" name="Google Shape;131;g12b2fc8153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39f5917e8f_0_1:notes"/>
          <p:cNvSpPr txBox="1">
            <a:spLocks noGrp="1"/>
          </p:cNvSpPr>
          <p:nvPr>
            <p:ph type="body" idx="1"/>
          </p:nvPr>
        </p:nvSpPr>
        <p:spPr>
          <a:xfrm>
            <a:off x="914921" y="4342152"/>
            <a:ext cx="5028300" cy="4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139f5917e8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41bca86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41bca867a_0_0:notes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0" cy="4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8" name="Google Shape;138;g2041bca867a_0_0:notes"/>
          <p:cNvSpPr txBox="1">
            <a:spLocks noGrp="1"/>
          </p:cNvSpPr>
          <p:nvPr>
            <p:ph type="sldNum" idx="12"/>
          </p:nvPr>
        </p:nvSpPr>
        <p:spPr>
          <a:xfrm>
            <a:off x="3884414" y="8684381"/>
            <a:ext cx="29721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beee353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beee353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6b720c1ad_0_87:notes"/>
          <p:cNvSpPr txBox="1">
            <a:spLocks noGrp="1"/>
          </p:cNvSpPr>
          <p:nvPr>
            <p:ph type="body" idx="1"/>
          </p:nvPr>
        </p:nvSpPr>
        <p:spPr>
          <a:xfrm>
            <a:off x="914921" y="4342152"/>
            <a:ext cx="5028300" cy="4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52" name="Google Shape;152;g266b720c1a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6b720c1a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6b720c1a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6b720c1ad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6b720c1ad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6b720c1ad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66b720c1ad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6b720c1ad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66b720c1ad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447800" y="1597822"/>
            <a:ext cx="7010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447800" y="2914650"/>
            <a:ext cx="632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22313" y="2096691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722313" y="971551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100250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57200" y="1996678"/>
            <a:ext cx="8229600" cy="25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457200" y="900114"/>
            <a:ext cx="4038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648200" y="900114"/>
            <a:ext cx="4038600" cy="2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3"/>
          </p:nvPr>
        </p:nvSpPr>
        <p:spPr>
          <a:xfrm>
            <a:off x="4645031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4"/>
          </p:nvPr>
        </p:nvSpPr>
        <p:spPr>
          <a:xfrm>
            <a:off x="4645031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575050" y="204791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57202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1792288" y="4025506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 rot="5400000">
            <a:off x="6012750" y="771431"/>
            <a:ext cx="3290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 rot="5400000">
            <a:off x="1821750" y="-1209770"/>
            <a:ext cx="3290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ot.maps.arcgis.com/apps/dashboards/ce1684c0f0454a179cdef93eadded31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ctrTitle"/>
          </p:nvPr>
        </p:nvSpPr>
        <p:spPr>
          <a:xfrm>
            <a:off x="1161825" y="581425"/>
            <a:ext cx="7982100" cy="18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Century Gothic"/>
              <a:buNone/>
            </a:pPr>
            <a:r>
              <a:rPr lang="en" sz="2800" b="1">
                <a:solidFill>
                  <a:srgbClr val="25408F"/>
                </a:solidFill>
              </a:rPr>
              <a:t>FY 2025 – 2029 Tentative Five-Year </a:t>
            </a:r>
            <a:endParaRPr sz="2800" b="1">
              <a:solidFill>
                <a:srgbClr val="25408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Century Gothic"/>
              <a:buNone/>
            </a:pPr>
            <a:r>
              <a:rPr lang="en" sz="2800" b="1">
                <a:solidFill>
                  <a:srgbClr val="25408F"/>
                </a:solidFill>
              </a:rPr>
              <a:t>Transportation Facilities Construction Program</a:t>
            </a:r>
            <a:r>
              <a:rPr lang="en" sz="3200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" b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000" b="1">
                <a:solidFill>
                  <a:srgbClr val="0B5394"/>
                </a:solidFill>
              </a:rPr>
              <a:t>March 19, 2024</a:t>
            </a:r>
            <a:endParaRPr sz="2000" b="1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Century Gothic"/>
              <a:buNone/>
            </a:pPr>
            <a:endParaRPr sz="3000" b="1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Century Gothic"/>
              <a:buNone/>
            </a:pPr>
            <a:endParaRPr sz="3000" b="1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5"/>
          <p:cNvSpPr txBox="1">
            <a:spLocks noGrp="1"/>
          </p:cNvSpPr>
          <p:nvPr>
            <p:ph type="subTitle" idx="1"/>
          </p:nvPr>
        </p:nvSpPr>
        <p:spPr>
          <a:xfrm>
            <a:off x="1050875" y="3214250"/>
            <a:ext cx="80931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None/>
            </a:pPr>
            <a:endParaRPr sz="2000" b="1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None/>
            </a:pPr>
            <a:r>
              <a:rPr lang="en" sz="2000" b="1">
                <a:solidFill>
                  <a:srgbClr val="0B5394"/>
                </a:solidFill>
              </a:rPr>
              <a:t>Associated General Contractors of America, Arizona Chapter</a:t>
            </a:r>
            <a:endParaRPr sz="2000"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4"/>
          <p:cNvGrpSpPr/>
          <p:nvPr/>
        </p:nvGrpSpPr>
        <p:grpSpPr>
          <a:xfrm>
            <a:off x="59687" y="4183450"/>
            <a:ext cx="1801384" cy="900300"/>
            <a:chOff x="1246458" y="4108184"/>
            <a:chExt cx="2342502" cy="900300"/>
          </a:xfrm>
        </p:grpSpPr>
        <p:sp>
          <p:nvSpPr>
            <p:cNvPr id="246" name="Google Shape;246;p34"/>
            <p:cNvSpPr txBox="1"/>
            <p:nvPr/>
          </p:nvSpPr>
          <p:spPr>
            <a:xfrm>
              <a:off x="1246460" y="4160897"/>
              <a:ext cx="110700" cy="207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4"/>
            <p:cNvSpPr txBox="1"/>
            <p:nvPr/>
          </p:nvSpPr>
          <p:spPr>
            <a:xfrm>
              <a:off x="1248194" y="4306007"/>
              <a:ext cx="110700" cy="2076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4"/>
            <p:cNvSpPr txBox="1"/>
            <p:nvPr/>
          </p:nvSpPr>
          <p:spPr>
            <a:xfrm>
              <a:off x="1246458" y="4446647"/>
              <a:ext cx="110700" cy="2076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 txBox="1"/>
            <p:nvPr/>
          </p:nvSpPr>
          <p:spPr>
            <a:xfrm>
              <a:off x="1248194" y="4616617"/>
              <a:ext cx="110700" cy="2076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 txBox="1"/>
            <p:nvPr/>
          </p:nvSpPr>
          <p:spPr>
            <a:xfrm>
              <a:off x="1248200" y="4742824"/>
              <a:ext cx="110700" cy="142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 txBox="1"/>
            <p:nvPr/>
          </p:nvSpPr>
          <p:spPr>
            <a:xfrm>
              <a:off x="1395960" y="4108184"/>
              <a:ext cx="21930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Expansion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Planning Costs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Development Costs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Modernization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Preservation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</p:grpSp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0225" y="1020292"/>
            <a:ext cx="3438525" cy="385286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>
            <a:spLocks noGrp="1"/>
          </p:cNvSpPr>
          <p:nvPr>
            <p:ph type="ctrTitle" idx="4294967295"/>
          </p:nvPr>
        </p:nvSpPr>
        <p:spPr>
          <a:xfrm>
            <a:off x="1355750" y="366425"/>
            <a:ext cx="70212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en" sz="2600" b="1">
                <a:solidFill>
                  <a:srgbClr val="25408F"/>
                </a:solidFill>
              </a:rPr>
              <a:t>2028 Expansion Construction Projects – $133.8 M</a:t>
            </a:r>
            <a:endParaRPr sz="2600" b="1"/>
          </a:p>
        </p:txBody>
      </p:sp>
      <p:pic>
        <p:nvPicPr>
          <p:cNvPr id="254" name="Google Shape;25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256" y="1265775"/>
            <a:ext cx="768043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 txBox="1"/>
          <p:nvPr/>
        </p:nvSpPr>
        <p:spPr>
          <a:xfrm>
            <a:off x="1668775" y="1265775"/>
            <a:ext cx="273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$27.25 M; SR 260 Lion Springs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(Construction; yr 3 of 3)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7544450" y="2639310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34"/>
          <p:cNvCxnSpPr>
            <a:stCxn id="254" idx="3"/>
            <a:endCxn id="256" idx="1"/>
          </p:cNvCxnSpPr>
          <p:nvPr/>
        </p:nvCxnSpPr>
        <p:spPr>
          <a:xfrm>
            <a:off x="5280299" y="1573575"/>
            <a:ext cx="2297700" cy="1086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8" name="Google Shape;258;p34"/>
          <p:cNvSpPr txBox="1"/>
          <p:nvPr/>
        </p:nvSpPr>
        <p:spPr>
          <a:xfrm>
            <a:off x="1848880" y="2607425"/>
            <a:ext cx="2217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$60 M; US 93 Big Jim Wash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(Construction; yr 2 of 2)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$46.5 M; US 93 Vista Royale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(Construction)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4724" y="2759824"/>
            <a:ext cx="6156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/>
          <p:nvPr/>
        </p:nvSpPr>
        <p:spPr>
          <a:xfrm>
            <a:off x="6507350" y="2759835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34"/>
          <p:cNvCxnSpPr>
            <a:stCxn id="259" idx="3"/>
            <a:endCxn id="260" idx="2"/>
          </p:cNvCxnSpPr>
          <p:nvPr/>
        </p:nvCxnSpPr>
        <p:spPr>
          <a:xfrm rot="10800000" flipH="1">
            <a:off x="4750324" y="2831224"/>
            <a:ext cx="1757100" cy="236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2" name="Google Shape;262;p34"/>
          <p:cNvSpPr/>
          <p:nvPr/>
        </p:nvSpPr>
        <p:spPr>
          <a:xfrm>
            <a:off x="6760900" y="3056785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34"/>
          <p:cNvCxnSpPr>
            <a:stCxn id="259" idx="3"/>
            <a:endCxn id="262" idx="1"/>
          </p:cNvCxnSpPr>
          <p:nvPr/>
        </p:nvCxnSpPr>
        <p:spPr>
          <a:xfrm>
            <a:off x="4750324" y="3067624"/>
            <a:ext cx="2044200" cy="1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4" name="Google Shape;264;p34"/>
          <p:cNvSpPr/>
          <p:nvPr/>
        </p:nvSpPr>
        <p:spPr>
          <a:xfrm>
            <a:off x="5583550" y="4566275"/>
            <a:ext cx="1047900" cy="30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75" y="433678"/>
            <a:ext cx="1201200" cy="36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5"/>
          <p:cNvGrpSpPr/>
          <p:nvPr/>
        </p:nvGrpSpPr>
        <p:grpSpPr>
          <a:xfrm>
            <a:off x="59687" y="4183450"/>
            <a:ext cx="1801384" cy="900300"/>
            <a:chOff x="1246458" y="4108184"/>
            <a:chExt cx="2342502" cy="900300"/>
          </a:xfrm>
        </p:grpSpPr>
        <p:sp>
          <p:nvSpPr>
            <p:cNvPr id="271" name="Google Shape;271;p35"/>
            <p:cNvSpPr txBox="1"/>
            <p:nvPr/>
          </p:nvSpPr>
          <p:spPr>
            <a:xfrm>
              <a:off x="1246460" y="4160897"/>
              <a:ext cx="110700" cy="207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5"/>
            <p:cNvSpPr txBox="1"/>
            <p:nvPr/>
          </p:nvSpPr>
          <p:spPr>
            <a:xfrm>
              <a:off x="1248194" y="4306007"/>
              <a:ext cx="110700" cy="2076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5"/>
            <p:cNvSpPr txBox="1"/>
            <p:nvPr/>
          </p:nvSpPr>
          <p:spPr>
            <a:xfrm>
              <a:off x="1246458" y="4446647"/>
              <a:ext cx="110700" cy="2076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5"/>
            <p:cNvSpPr txBox="1"/>
            <p:nvPr/>
          </p:nvSpPr>
          <p:spPr>
            <a:xfrm>
              <a:off x="1248194" y="4616617"/>
              <a:ext cx="110700" cy="2076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5"/>
            <p:cNvSpPr txBox="1"/>
            <p:nvPr/>
          </p:nvSpPr>
          <p:spPr>
            <a:xfrm>
              <a:off x="1248200" y="4742824"/>
              <a:ext cx="110700" cy="142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5"/>
            <p:cNvSpPr txBox="1"/>
            <p:nvPr/>
          </p:nvSpPr>
          <p:spPr>
            <a:xfrm>
              <a:off x="1395960" y="4108184"/>
              <a:ext cx="21930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Expansion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Planning Costs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Development Costs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Modernization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Preservation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</p:grpSp>
      <p:pic>
        <p:nvPicPr>
          <p:cNvPr id="277" name="Google Shape;27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3725" y="1115542"/>
            <a:ext cx="3438525" cy="385286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 txBox="1">
            <a:spLocks noGrp="1"/>
          </p:cNvSpPr>
          <p:nvPr>
            <p:ph type="ctrTitle" idx="4294967295"/>
          </p:nvPr>
        </p:nvSpPr>
        <p:spPr>
          <a:xfrm>
            <a:off x="1355750" y="366425"/>
            <a:ext cx="70212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en" sz="2600" b="1">
                <a:solidFill>
                  <a:srgbClr val="25408F"/>
                </a:solidFill>
              </a:rPr>
              <a:t>2029 Expansion Construction Projects – $0</a:t>
            </a:r>
            <a:endParaRPr sz="2600" b="1"/>
          </a:p>
        </p:txBody>
      </p:sp>
      <p:pic>
        <p:nvPicPr>
          <p:cNvPr id="279" name="Google Shape;2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75" y="570972"/>
            <a:ext cx="1205675" cy="3570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/>
          <p:nvPr/>
        </p:nvSpPr>
        <p:spPr>
          <a:xfrm>
            <a:off x="1906900" y="276225"/>
            <a:ext cx="6686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30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Tentative Program Map Dashboard</a:t>
            </a:r>
            <a:endParaRPr sz="30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1468750" y="975350"/>
            <a:ext cx="73914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https://adot.maps.arcgis.com/apps/dashboards/ce1684c0f0454a179cdef93eadded31c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now to public during public comment period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</a:t>
            </a:r>
            <a:r>
              <a:rPr lang="en" sz="1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ADOT projects in red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9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local projects in blue</a:t>
            </a:r>
            <a:endParaRPr sz="19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the Board’s 50% for Greater Arizona only; no MAG or PAG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Searchable by County, COG/MPO, Board District, etc.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project maps, descriptions, programmed years, amounts and funding types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a link to comment form and other comment options on ADOT website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/>
        </p:nvSpPr>
        <p:spPr>
          <a:xfrm>
            <a:off x="5221600" y="1573650"/>
            <a:ext cx="3648000" cy="25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year total $2.5 B</a:t>
            </a:r>
            <a:endParaRPr sz="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TIP runs only through 2025; most funding yet to be programmed in new TIP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also includes additional funding provided by the region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7"/>
          <p:cNvSpPr txBox="1">
            <a:spLocks noGrp="1"/>
          </p:cNvSpPr>
          <p:nvPr>
            <p:ph type="title" idx="4294967295"/>
          </p:nvPr>
        </p:nvSpPr>
        <p:spPr>
          <a:xfrm>
            <a:off x="5398743" y="260225"/>
            <a:ext cx="3293700" cy="102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25408F"/>
                </a:solidFill>
              </a:rPr>
              <a:t>Maricopa County Regional Transportation Plan Freeway Program</a:t>
            </a:r>
            <a:endParaRPr sz="2700" b="1">
              <a:solidFill>
                <a:srgbClr val="25408F"/>
              </a:solidFill>
            </a:endParaRPr>
          </a:p>
        </p:txBody>
      </p:sp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 t="1107"/>
          <a:stretch/>
        </p:blipFill>
        <p:spPr>
          <a:xfrm>
            <a:off x="171450" y="365471"/>
            <a:ext cx="4831076" cy="450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8"/>
          <p:cNvPicPr preferRelativeResize="0"/>
          <p:nvPr/>
        </p:nvPicPr>
        <p:blipFill rotWithShape="1">
          <a:blip r:embed="rId3">
            <a:alphaModFix/>
          </a:blip>
          <a:srcRect l="18571" t="8919" r="15102" b="23613"/>
          <a:stretch/>
        </p:blipFill>
        <p:spPr>
          <a:xfrm>
            <a:off x="76950" y="87863"/>
            <a:ext cx="5467350" cy="496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8"/>
          <p:cNvSpPr txBox="1">
            <a:spLocks noGrp="1"/>
          </p:cNvSpPr>
          <p:nvPr>
            <p:ph type="ctrTitle"/>
          </p:nvPr>
        </p:nvSpPr>
        <p:spPr>
          <a:xfrm>
            <a:off x="5544300" y="401250"/>
            <a:ext cx="34713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n" sz="2200" b="1">
                <a:solidFill>
                  <a:srgbClr val="25408F"/>
                </a:solidFill>
              </a:rPr>
              <a:t>Maricopa County Regional Transportation Plan Freeway Program - Current Projects</a:t>
            </a:r>
            <a:endParaRPr sz="2200" b="1">
              <a:solidFill>
                <a:srgbClr val="25408F"/>
              </a:solidFill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3492131" y="2881097"/>
            <a:ext cx="351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1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037904" y="1859677"/>
            <a:ext cx="351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3272892" y="2602391"/>
            <a:ext cx="351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2122550" y="1732152"/>
            <a:ext cx="351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4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2122551" y="1270774"/>
            <a:ext cx="351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5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2686260" y="1346974"/>
            <a:ext cx="3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6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2686275" y="1543775"/>
            <a:ext cx="24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7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1407050" y="1732150"/>
            <a:ext cx="46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11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1713150" y="2290775"/>
            <a:ext cx="46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8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2380125" y="1386125"/>
            <a:ext cx="46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9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1084725" y="2290775"/>
            <a:ext cx="46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10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127350" y="4324175"/>
            <a:ext cx="209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Currently programmed projects; projects and amounts may change in the Final Five Year Program.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2576475" y="2571750"/>
            <a:ext cx="46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12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4075" y="1812425"/>
            <a:ext cx="3781525" cy="243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9"/>
          <p:cNvPicPr preferRelativeResize="0"/>
          <p:nvPr/>
        </p:nvPicPr>
        <p:blipFill rotWithShape="1">
          <a:blip r:embed="rId3">
            <a:alphaModFix/>
          </a:blip>
          <a:srcRect l="11529" t="13382" r="17215"/>
          <a:stretch/>
        </p:blipFill>
        <p:spPr>
          <a:xfrm>
            <a:off x="4257675" y="604800"/>
            <a:ext cx="4848224" cy="44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9"/>
          <p:cNvSpPr txBox="1"/>
          <p:nvPr/>
        </p:nvSpPr>
        <p:spPr>
          <a:xfrm>
            <a:off x="352800" y="786800"/>
            <a:ext cx="3582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I-10 Wild Horse Pass Corridor Overview</a:t>
            </a:r>
            <a:endParaRPr sz="2800" b="1" strike="sng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9"/>
          <p:cNvSpPr txBox="1"/>
          <p:nvPr/>
        </p:nvSpPr>
        <p:spPr>
          <a:xfrm>
            <a:off x="212350" y="1921475"/>
            <a:ext cx="3975900" cy="25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Segments from north to south: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I-10 Gila River Indian Community Project (design-build), MP 161-172.8</a:t>
            </a:r>
            <a:endParaRPr sz="1800"/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I-10 Gila River Bridges,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P172.8-173.8</a:t>
            </a:r>
            <a:endParaRPr sz="1800"/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I-10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Project,”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MP 173.8 to 177</a:t>
            </a:r>
            <a:endParaRPr sz="1800"/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I-10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Project,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MP 177-187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/>
        </p:nvSpPr>
        <p:spPr>
          <a:xfrm>
            <a:off x="5221600" y="1508750"/>
            <a:ext cx="3648000" cy="25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year total $849 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13% allocated to PAG for ADOT routes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TIP runs only through 2025; most funding yet to be programmed in new TIP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also includes additional funding provided by the region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title" idx="4294967295"/>
          </p:nvPr>
        </p:nvSpPr>
        <p:spPr>
          <a:xfrm>
            <a:off x="5286400" y="251175"/>
            <a:ext cx="3518400" cy="102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25408F"/>
                </a:solidFill>
              </a:rPr>
              <a:t>Pima County Regional Transportation Highway Program</a:t>
            </a:r>
            <a:endParaRPr sz="2700" b="1">
              <a:solidFill>
                <a:srgbClr val="25408F"/>
              </a:solidFill>
            </a:endParaRPr>
          </a:p>
        </p:txBody>
      </p:sp>
      <p:pic>
        <p:nvPicPr>
          <p:cNvPr id="326" name="Google Shape;326;p40"/>
          <p:cNvPicPr preferRelativeResize="0"/>
          <p:nvPr/>
        </p:nvPicPr>
        <p:blipFill rotWithShape="1">
          <a:blip r:embed="rId3">
            <a:alphaModFix/>
          </a:blip>
          <a:srcRect t="1671"/>
          <a:stretch/>
        </p:blipFill>
        <p:spPr>
          <a:xfrm>
            <a:off x="198125" y="256375"/>
            <a:ext cx="4509124" cy="46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1" name="Google Shape;331;p41"/>
          <p:cNvCxnSpPr>
            <a:endCxn id="332" idx="1"/>
          </p:cNvCxnSpPr>
          <p:nvPr/>
        </p:nvCxnSpPr>
        <p:spPr>
          <a:xfrm>
            <a:off x="2827541" y="4225406"/>
            <a:ext cx="336000" cy="301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Google Shape;333;p41"/>
          <p:cNvSpPr txBox="1">
            <a:spLocks noGrp="1"/>
          </p:cNvSpPr>
          <p:nvPr>
            <p:ph type="ctrTitle"/>
          </p:nvPr>
        </p:nvSpPr>
        <p:spPr>
          <a:xfrm>
            <a:off x="5544300" y="401250"/>
            <a:ext cx="34713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n" sz="2200" b="1">
                <a:solidFill>
                  <a:srgbClr val="25408F"/>
                </a:solidFill>
              </a:rPr>
              <a:t>Pima County Regional Transportation Program - Current Projects</a:t>
            </a:r>
            <a:endParaRPr sz="2200" b="1">
              <a:solidFill>
                <a:srgbClr val="25408F"/>
              </a:solidFill>
            </a:endParaRPr>
          </a:p>
        </p:txBody>
      </p:sp>
      <p:pic>
        <p:nvPicPr>
          <p:cNvPr id="334" name="Google Shape;334;p41"/>
          <p:cNvPicPr preferRelativeResize="0"/>
          <p:nvPr/>
        </p:nvPicPr>
        <p:blipFill rotWithShape="1">
          <a:blip r:embed="rId3">
            <a:alphaModFix/>
          </a:blip>
          <a:srcRect l="18799" t="3875" r="6423" b="-279"/>
          <a:stretch/>
        </p:blipFill>
        <p:spPr>
          <a:xfrm>
            <a:off x="19050" y="114288"/>
            <a:ext cx="5314950" cy="495872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1"/>
          <p:cNvSpPr txBox="1"/>
          <p:nvPr/>
        </p:nvSpPr>
        <p:spPr>
          <a:xfrm>
            <a:off x="2281331" y="2571747"/>
            <a:ext cx="35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1930031" y="2754797"/>
            <a:ext cx="35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1"/>
          <p:cNvSpPr txBox="1"/>
          <p:nvPr/>
        </p:nvSpPr>
        <p:spPr>
          <a:xfrm>
            <a:off x="2756456" y="2907197"/>
            <a:ext cx="35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41"/>
          <p:cNvSpPr txBox="1"/>
          <p:nvPr/>
        </p:nvSpPr>
        <p:spPr>
          <a:xfrm>
            <a:off x="1977656" y="4595597"/>
            <a:ext cx="35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1"/>
          <p:cNvSpPr txBox="1"/>
          <p:nvPr/>
        </p:nvSpPr>
        <p:spPr>
          <a:xfrm>
            <a:off x="2577068" y="2678597"/>
            <a:ext cx="35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003113"/>
            <a:ext cx="440055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250" y="701546"/>
            <a:ext cx="4862676" cy="434320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 txBox="1"/>
          <p:nvPr/>
        </p:nvSpPr>
        <p:spPr>
          <a:xfrm>
            <a:off x="352800" y="786800"/>
            <a:ext cx="3582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I-10 Widening, Country Club and Kino Rd TIs</a:t>
            </a:r>
            <a:endParaRPr sz="2800" b="1" strike="sng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2"/>
          <p:cNvSpPr txBox="1"/>
          <p:nvPr/>
        </p:nvSpPr>
        <p:spPr>
          <a:xfrm>
            <a:off x="212350" y="1921475"/>
            <a:ext cx="3854100" cy="25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21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Widening from MP 262 - 265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lanes at Kino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lanes between Kino and Alvernon</a:t>
            </a:r>
            <a:endParaRPr sz="1800"/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Reconstructing Kino 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new TI at Country Club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funded over three years (2025-2028) and will take four years to complete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>
            <a:spLocks noGrp="1"/>
          </p:cNvSpPr>
          <p:nvPr>
            <p:ph type="ctrTitle"/>
          </p:nvPr>
        </p:nvSpPr>
        <p:spPr>
          <a:xfrm>
            <a:off x="1447800" y="345102"/>
            <a:ext cx="7010400" cy="90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B5394"/>
                </a:solidFill>
              </a:rPr>
              <a:t>Next Steps</a:t>
            </a:r>
            <a:endParaRPr sz="3000" b="1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888888"/>
              </a:solidFill>
            </a:endParaRPr>
          </a:p>
        </p:txBody>
      </p:sp>
      <p:sp>
        <p:nvSpPr>
          <p:cNvPr id="353" name="Google Shape;353;p43"/>
          <p:cNvSpPr txBox="1">
            <a:spLocks noGrp="1"/>
          </p:cNvSpPr>
          <p:nvPr>
            <p:ph type="subTitle" idx="1"/>
          </p:nvPr>
        </p:nvSpPr>
        <p:spPr>
          <a:xfrm>
            <a:off x="1598425" y="1126275"/>
            <a:ext cx="6859800" cy="364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</a:rPr>
              <a:t>Public Comment Period - March 1 through May 24, 2024</a:t>
            </a:r>
            <a:endParaRPr sz="20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</a:rPr>
              <a:t>Public Hearing on Tentative Program - May 17, 2024</a:t>
            </a:r>
            <a:endParaRPr sz="20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</a:rPr>
              <a:t>Board Study Session - June 6, 2024</a:t>
            </a:r>
            <a:endParaRPr sz="20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</a:rPr>
              <a:t>Final Approval by Board - anticipated June 21, 2024</a:t>
            </a:r>
            <a:endParaRPr sz="20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</a:rPr>
              <a:t>State Fiscal Year starts - July 1, 2024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1350175" y="342900"/>
            <a:ext cx="7618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Century Gothic"/>
              <a:buNone/>
            </a:pPr>
            <a:r>
              <a:rPr lang="en" sz="3000" b="1">
                <a:solidFill>
                  <a:srgbClr val="25408F"/>
                </a:solidFill>
              </a:rPr>
              <a:t>2025-2029 Program Discussion</a:t>
            </a:r>
            <a:endParaRPr sz="3000" b="1">
              <a:solidFill>
                <a:srgbClr val="25408F"/>
              </a:solidFill>
            </a:endParaRPr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1789650" y="1158825"/>
            <a:ext cx="6783900" cy="3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2000">
                <a:solidFill>
                  <a:schemeClr val="dk1"/>
                </a:solidFill>
              </a:rPr>
              <a:t>Program Development Status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2000">
                <a:solidFill>
                  <a:schemeClr val="dk1"/>
                </a:solidFill>
              </a:rPr>
              <a:t>Greater Arizona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2000">
                <a:solidFill>
                  <a:schemeClr val="dk1"/>
                </a:solidFill>
              </a:rPr>
              <a:t>Maricopa County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2000">
                <a:solidFill>
                  <a:schemeClr val="dk1"/>
                </a:solidFill>
              </a:rPr>
              <a:t>Pima County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2000">
                <a:solidFill>
                  <a:schemeClr val="dk1"/>
                </a:solidFill>
              </a:rPr>
              <a:t>Next Steps</a:t>
            </a:r>
            <a:endParaRPr sz="194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4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>
            <a:spLocks noGrp="1"/>
          </p:cNvSpPr>
          <p:nvPr>
            <p:ph type="ctrTitle"/>
          </p:nvPr>
        </p:nvSpPr>
        <p:spPr>
          <a:xfrm>
            <a:off x="1447800" y="1387075"/>
            <a:ext cx="7010400" cy="1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000" b="1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sz="3000" b="1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/>
        </p:nvSpPr>
        <p:spPr>
          <a:xfrm>
            <a:off x="1733724" y="541325"/>
            <a:ext cx="693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ADOT 5-yr Program Development Process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endParaRPr sz="2400" b="1">
              <a:solidFill>
                <a:schemeClr val="accent4"/>
              </a:solidFill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4129300" y="4080950"/>
            <a:ext cx="2358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are here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7"/>
          <p:cNvSpPr/>
          <p:nvPr/>
        </p:nvSpPr>
        <p:spPr>
          <a:xfrm>
            <a:off x="5203150" y="3534675"/>
            <a:ext cx="211200" cy="667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952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8825"/>
            <a:ext cx="8839201" cy="1925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 idx="4294967295"/>
          </p:nvPr>
        </p:nvSpPr>
        <p:spPr>
          <a:xfrm>
            <a:off x="1559199" y="60675"/>
            <a:ext cx="7133400" cy="102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25408F"/>
                </a:solidFill>
              </a:rPr>
              <a:t>Program Funding and Distribution</a:t>
            </a:r>
            <a:endParaRPr sz="2700" b="1">
              <a:solidFill>
                <a:srgbClr val="25408F"/>
              </a:solidFill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t="17060"/>
          <a:stretch/>
        </p:blipFill>
        <p:spPr>
          <a:xfrm>
            <a:off x="1508275" y="1005975"/>
            <a:ext cx="7416725" cy="399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365480"/>
            <a:ext cx="4831075" cy="429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/>
        </p:nvSpPr>
        <p:spPr>
          <a:xfrm>
            <a:off x="5221600" y="1480175"/>
            <a:ext cx="3648000" cy="25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year total $4.55 bil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programmed by Board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Excludes Maricopa and Pima Counties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subprograms and local projects funded from competitive subprograms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projects prioritized as required by statute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9"/>
          <p:cNvSpPr txBox="1">
            <a:spLocks noGrp="1"/>
          </p:cNvSpPr>
          <p:nvPr>
            <p:ph type="title" idx="4294967295"/>
          </p:nvPr>
        </p:nvSpPr>
        <p:spPr>
          <a:xfrm>
            <a:off x="5398743" y="365475"/>
            <a:ext cx="3293700" cy="102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25408F"/>
                </a:solidFill>
              </a:rPr>
              <a:t>Greater Arizona Highway Projects</a:t>
            </a:r>
            <a:endParaRPr sz="2700" b="1">
              <a:solidFill>
                <a:srgbClr val="25408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525" y="657250"/>
            <a:ext cx="6914949" cy="40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3550" y="976017"/>
            <a:ext cx="3438525" cy="385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1571075" y="3009425"/>
            <a:ext cx="289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$30 M; I-10 Riggs Road to SR 387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$30 M; I-10 SR 587 to SR 387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1"/>
          <p:cNvSpPr/>
          <p:nvPr/>
        </p:nvSpPr>
        <p:spPr>
          <a:xfrm>
            <a:off x="7207225" y="3462485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31"/>
          <p:cNvCxnSpPr>
            <a:stCxn id="170" idx="3"/>
            <a:endCxn id="168" idx="3"/>
          </p:cNvCxnSpPr>
          <p:nvPr/>
        </p:nvCxnSpPr>
        <p:spPr>
          <a:xfrm>
            <a:off x="5216749" y="3311675"/>
            <a:ext cx="2024100" cy="27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70" name="Google Shape;17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4424" y="2915512"/>
            <a:ext cx="792325" cy="7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/>
          <p:nvPr/>
        </p:nvSpPr>
        <p:spPr>
          <a:xfrm>
            <a:off x="6028175" y="2178348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31"/>
          <p:cNvCxnSpPr>
            <a:stCxn id="173" idx="3"/>
            <a:endCxn id="171" idx="2"/>
          </p:cNvCxnSpPr>
          <p:nvPr/>
        </p:nvCxnSpPr>
        <p:spPr>
          <a:xfrm>
            <a:off x="5024719" y="1959155"/>
            <a:ext cx="1003500" cy="29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74" name="Google Shape;17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9550" y="3941465"/>
            <a:ext cx="602075" cy="4816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31"/>
          <p:cNvCxnSpPr>
            <a:stCxn id="174" idx="3"/>
            <a:endCxn id="176" idx="2"/>
          </p:cNvCxnSpPr>
          <p:nvPr/>
        </p:nvCxnSpPr>
        <p:spPr>
          <a:xfrm>
            <a:off x="5121624" y="4182295"/>
            <a:ext cx="3212100" cy="90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6" name="Google Shape;176;p31"/>
          <p:cNvSpPr/>
          <p:nvPr/>
        </p:nvSpPr>
        <p:spPr>
          <a:xfrm>
            <a:off x="8333750" y="4201485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1503725" y="3982200"/>
            <a:ext cx="3025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$41.25 M; US 191 Cochise RR Overpass  </a:t>
            </a: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preservation project (not included in Expansion total)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4625" y="1584108"/>
            <a:ext cx="750094" cy="7500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/>
          <p:nvPr/>
        </p:nvSpPr>
        <p:spPr>
          <a:xfrm>
            <a:off x="6760900" y="3056785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1308700" y="1207925"/>
            <a:ext cx="2929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$77.5 M; US 93 W Kingman TI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(Construction, yr 2 of 2)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$10.5 M; US 93 Vista Royale (Design)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$35 M; US 93 Cane Springs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(Construction, yr 2 of 3)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31"/>
          <p:cNvCxnSpPr>
            <a:endCxn id="178" idx="1"/>
          </p:cNvCxnSpPr>
          <p:nvPr/>
        </p:nvCxnSpPr>
        <p:spPr>
          <a:xfrm>
            <a:off x="5021678" y="2169898"/>
            <a:ext cx="1772700" cy="90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81" name="Google Shape;181;p31"/>
          <p:cNvGrpSpPr/>
          <p:nvPr/>
        </p:nvGrpSpPr>
        <p:grpSpPr>
          <a:xfrm>
            <a:off x="59687" y="4183450"/>
            <a:ext cx="1801384" cy="900300"/>
            <a:chOff x="1246458" y="4108184"/>
            <a:chExt cx="2342502" cy="900300"/>
          </a:xfrm>
        </p:grpSpPr>
        <p:sp>
          <p:nvSpPr>
            <p:cNvPr id="182" name="Google Shape;182;p31"/>
            <p:cNvSpPr txBox="1"/>
            <p:nvPr/>
          </p:nvSpPr>
          <p:spPr>
            <a:xfrm>
              <a:off x="1246460" y="4160897"/>
              <a:ext cx="110700" cy="207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1"/>
            <p:cNvSpPr txBox="1"/>
            <p:nvPr/>
          </p:nvSpPr>
          <p:spPr>
            <a:xfrm>
              <a:off x="1248194" y="4306007"/>
              <a:ext cx="110700" cy="2076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1"/>
            <p:cNvSpPr txBox="1"/>
            <p:nvPr/>
          </p:nvSpPr>
          <p:spPr>
            <a:xfrm>
              <a:off x="1246458" y="4446647"/>
              <a:ext cx="110700" cy="2076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1"/>
            <p:cNvSpPr txBox="1"/>
            <p:nvPr/>
          </p:nvSpPr>
          <p:spPr>
            <a:xfrm>
              <a:off x="1248194" y="4616617"/>
              <a:ext cx="110700" cy="2076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1"/>
            <p:cNvSpPr txBox="1"/>
            <p:nvPr/>
          </p:nvSpPr>
          <p:spPr>
            <a:xfrm>
              <a:off x="1248200" y="4742824"/>
              <a:ext cx="110700" cy="142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1"/>
            <p:cNvSpPr txBox="1"/>
            <p:nvPr/>
          </p:nvSpPr>
          <p:spPr>
            <a:xfrm>
              <a:off x="1395960" y="4108184"/>
              <a:ext cx="21930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Expansion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Planning Costs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Development Costs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Modernization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Preservation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</p:grpSp>
      <p:sp>
        <p:nvSpPr>
          <p:cNvPr id="188" name="Google Shape;188;p31"/>
          <p:cNvSpPr txBox="1">
            <a:spLocks noGrp="1"/>
          </p:cNvSpPr>
          <p:nvPr>
            <p:ph type="ctrTitle" idx="4294967295"/>
          </p:nvPr>
        </p:nvSpPr>
        <p:spPr>
          <a:xfrm>
            <a:off x="1344675" y="346300"/>
            <a:ext cx="70212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en" sz="2600" b="1">
                <a:solidFill>
                  <a:srgbClr val="25408F"/>
                </a:solidFill>
              </a:rPr>
              <a:t>2025 Expansion Construction Projects – $183 M</a:t>
            </a:r>
            <a:endParaRPr sz="2600" b="1"/>
          </a:p>
        </p:txBody>
      </p:sp>
      <p:sp>
        <p:nvSpPr>
          <p:cNvPr id="189" name="Google Shape;189;p31"/>
          <p:cNvSpPr/>
          <p:nvPr/>
        </p:nvSpPr>
        <p:spPr>
          <a:xfrm>
            <a:off x="5574025" y="4518650"/>
            <a:ext cx="1047900" cy="30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6486150" y="2613660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31"/>
          <p:cNvCxnSpPr>
            <a:stCxn id="173" idx="3"/>
            <a:endCxn id="190" idx="2"/>
          </p:cNvCxnSpPr>
          <p:nvPr/>
        </p:nvCxnSpPr>
        <p:spPr>
          <a:xfrm>
            <a:off x="5024719" y="1959155"/>
            <a:ext cx="1461300" cy="72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92" name="Google Shape;192;p31"/>
          <p:cNvPicPr preferRelativeResize="0"/>
          <p:nvPr/>
        </p:nvPicPr>
        <p:blipFill rotWithShape="1">
          <a:blip r:embed="rId7">
            <a:alphaModFix/>
          </a:blip>
          <a:srcRect l="5846" b="1883"/>
          <a:stretch/>
        </p:blipFill>
        <p:spPr>
          <a:xfrm>
            <a:off x="190725" y="420860"/>
            <a:ext cx="1117975" cy="366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3550" y="1052217"/>
            <a:ext cx="3438525" cy="385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/>
          <p:nvPr/>
        </p:nvSpPr>
        <p:spPr>
          <a:xfrm>
            <a:off x="6333750" y="2537460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32"/>
          <p:cNvCxnSpPr>
            <a:endCxn id="198" idx="2"/>
          </p:cNvCxnSpPr>
          <p:nvPr/>
        </p:nvCxnSpPr>
        <p:spPr>
          <a:xfrm>
            <a:off x="5060850" y="1986960"/>
            <a:ext cx="1272900" cy="62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0" name="Google Shape;2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4625" y="1574583"/>
            <a:ext cx="750094" cy="75009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/>
          <p:nvPr/>
        </p:nvSpPr>
        <p:spPr>
          <a:xfrm>
            <a:off x="6621925" y="2836710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1308700" y="1503225"/>
            <a:ext cx="2929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$35 M; US 93 Cane Springs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(Construction, yr 3 of 3)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$10.5 M; US 93 Big Jim Wash (Design)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32"/>
          <p:cNvCxnSpPr/>
          <p:nvPr/>
        </p:nvCxnSpPr>
        <p:spPr>
          <a:xfrm>
            <a:off x="5021678" y="2246098"/>
            <a:ext cx="1620000" cy="656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04" name="Google Shape;204;p32"/>
          <p:cNvGrpSpPr/>
          <p:nvPr/>
        </p:nvGrpSpPr>
        <p:grpSpPr>
          <a:xfrm>
            <a:off x="59687" y="4183450"/>
            <a:ext cx="1801384" cy="900300"/>
            <a:chOff x="1246458" y="4108184"/>
            <a:chExt cx="2342502" cy="900300"/>
          </a:xfrm>
        </p:grpSpPr>
        <p:sp>
          <p:nvSpPr>
            <p:cNvPr id="205" name="Google Shape;205;p32"/>
            <p:cNvSpPr txBox="1"/>
            <p:nvPr/>
          </p:nvSpPr>
          <p:spPr>
            <a:xfrm>
              <a:off x="1246460" y="4160897"/>
              <a:ext cx="110700" cy="207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2"/>
            <p:cNvSpPr txBox="1"/>
            <p:nvPr/>
          </p:nvSpPr>
          <p:spPr>
            <a:xfrm>
              <a:off x="1248194" y="4306007"/>
              <a:ext cx="110700" cy="2076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2"/>
            <p:cNvSpPr txBox="1"/>
            <p:nvPr/>
          </p:nvSpPr>
          <p:spPr>
            <a:xfrm>
              <a:off x="1246458" y="4446647"/>
              <a:ext cx="110700" cy="2076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2"/>
            <p:cNvSpPr txBox="1"/>
            <p:nvPr/>
          </p:nvSpPr>
          <p:spPr>
            <a:xfrm>
              <a:off x="1248194" y="4616617"/>
              <a:ext cx="110700" cy="2076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2"/>
            <p:cNvSpPr txBox="1"/>
            <p:nvPr/>
          </p:nvSpPr>
          <p:spPr>
            <a:xfrm>
              <a:off x="1248200" y="4742824"/>
              <a:ext cx="110700" cy="142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2"/>
            <p:cNvSpPr txBox="1"/>
            <p:nvPr/>
          </p:nvSpPr>
          <p:spPr>
            <a:xfrm>
              <a:off x="1395960" y="4108184"/>
              <a:ext cx="21930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Expansion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Planning Costs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Development Costs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Modernization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Preservation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</p:grpSp>
      <p:sp>
        <p:nvSpPr>
          <p:cNvPr id="211" name="Google Shape;211;p32"/>
          <p:cNvSpPr txBox="1">
            <a:spLocks noGrp="1"/>
          </p:cNvSpPr>
          <p:nvPr>
            <p:ph type="ctrTitle" idx="4294967295"/>
          </p:nvPr>
        </p:nvSpPr>
        <p:spPr>
          <a:xfrm>
            <a:off x="1355750" y="366425"/>
            <a:ext cx="70212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en" sz="2600" b="1">
                <a:solidFill>
                  <a:srgbClr val="25408F"/>
                </a:solidFill>
              </a:rPr>
              <a:t>2026 Expansion Construction Projects – $72.8 M</a:t>
            </a:r>
            <a:endParaRPr sz="2600" b="1"/>
          </a:p>
        </p:txBody>
      </p:sp>
      <p:sp>
        <p:nvSpPr>
          <p:cNvPr id="212" name="Google Shape;212;p32"/>
          <p:cNvSpPr txBox="1"/>
          <p:nvPr/>
        </p:nvSpPr>
        <p:spPr>
          <a:xfrm>
            <a:off x="1813554" y="3585863"/>
            <a:ext cx="276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$27.25 M; SR 260, Lion Springs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(Construction, yr 1 of 3)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7461914" y="2699896"/>
            <a:ext cx="222600" cy="136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32"/>
          <p:cNvCxnSpPr>
            <a:stCxn id="215" idx="3"/>
            <a:endCxn id="213" idx="3"/>
          </p:cNvCxnSpPr>
          <p:nvPr/>
        </p:nvCxnSpPr>
        <p:spPr>
          <a:xfrm rot="10800000" flipH="1">
            <a:off x="5177126" y="2816680"/>
            <a:ext cx="2317500" cy="1077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5" name="Google Shape;21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5051" y="3654850"/>
            <a:ext cx="602075" cy="47766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/>
          <p:nvPr/>
        </p:nvSpPr>
        <p:spPr>
          <a:xfrm>
            <a:off x="5574025" y="4594850"/>
            <a:ext cx="1047900" cy="30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250" y="498784"/>
            <a:ext cx="1168450" cy="366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ctrTitle" idx="4294967295"/>
          </p:nvPr>
        </p:nvSpPr>
        <p:spPr>
          <a:xfrm>
            <a:off x="1355750" y="366425"/>
            <a:ext cx="70212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en" sz="2600" b="1">
                <a:solidFill>
                  <a:srgbClr val="25408F"/>
                </a:solidFill>
              </a:rPr>
              <a:t>2027 Expansion Construction Projects – $104.5 M</a:t>
            </a:r>
            <a:endParaRPr sz="2600" b="1"/>
          </a:p>
        </p:txBody>
      </p:sp>
      <p:grpSp>
        <p:nvGrpSpPr>
          <p:cNvPr id="223" name="Google Shape;223;p33"/>
          <p:cNvGrpSpPr/>
          <p:nvPr/>
        </p:nvGrpSpPr>
        <p:grpSpPr>
          <a:xfrm>
            <a:off x="59687" y="4183450"/>
            <a:ext cx="1801384" cy="900300"/>
            <a:chOff x="1246458" y="4108184"/>
            <a:chExt cx="2342502" cy="900300"/>
          </a:xfrm>
        </p:grpSpPr>
        <p:sp>
          <p:nvSpPr>
            <p:cNvPr id="224" name="Google Shape;224;p33"/>
            <p:cNvSpPr txBox="1"/>
            <p:nvPr/>
          </p:nvSpPr>
          <p:spPr>
            <a:xfrm>
              <a:off x="1246460" y="4160897"/>
              <a:ext cx="110700" cy="207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 txBox="1"/>
            <p:nvPr/>
          </p:nvSpPr>
          <p:spPr>
            <a:xfrm>
              <a:off x="1248194" y="4306007"/>
              <a:ext cx="110700" cy="2076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 txBox="1"/>
            <p:nvPr/>
          </p:nvSpPr>
          <p:spPr>
            <a:xfrm>
              <a:off x="1246458" y="4446647"/>
              <a:ext cx="110700" cy="2076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3"/>
            <p:cNvSpPr txBox="1"/>
            <p:nvPr/>
          </p:nvSpPr>
          <p:spPr>
            <a:xfrm>
              <a:off x="1248194" y="4616617"/>
              <a:ext cx="110700" cy="2076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3"/>
            <p:cNvSpPr txBox="1"/>
            <p:nvPr/>
          </p:nvSpPr>
          <p:spPr>
            <a:xfrm>
              <a:off x="1248200" y="4742824"/>
              <a:ext cx="110700" cy="142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 txBox="1"/>
            <p:nvPr/>
          </p:nvSpPr>
          <p:spPr>
            <a:xfrm>
              <a:off x="1395960" y="4108184"/>
              <a:ext cx="21930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Expansion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Planning Costs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Development Costs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Modernization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</a:rPr>
                <a:t>Preservation Projects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</p:txBody>
        </p:sp>
      </p:grpSp>
      <p:pic>
        <p:nvPicPr>
          <p:cNvPr id="230" name="Google Shape;23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3550" y="1115542"/>
            <a:ext cx="3438525" cy="385286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/>
        </p:nvSpPr>
        <p:spPr>
          <a:xfrm>
            <a:off x="1848880" y="2759825"/>
            <a:ext cx="221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$50 M; US 93 Big Jim Wash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(Construction; yr 1 of 2)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24" y="2759824"/>
            <a:ext cx="6156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/>
          <p:nvPr/>
        </p:nvSpPr>
        <p:spPr>
          <a:xfrm>
            <a:off x="6507350" y="2759835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33"/>
          <p:cNvCxnSpPr>
            <a:stCxn id="232" idx="3"/>
            <a:endCxn id="233" idx="2"/>
          </p:cNvCxnSpPr>
          <p:nvPr/>
        </p:nvCxnSpPr>
        <p:spPr>
          <a:xfrm rot="10800000" flipH="1">
            <a:off x="4750324" y="2831224"/>
            <a:ext cx="1757100" cy="236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35" name="Google Shape;23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2256" y="1265775"/>
            <a:ext cx="768043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1668775" y="1265775"/>
            <a:ext cx="273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$54.5 M; SR 260 Lion Springs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(Construction; yr 2 of 3)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7544450" y="2639310"/>
            <a:ext cx="228600" cy="142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33"/>
          <p:cNvCxnSpPr>
            <a:stCxn id="235" idx="3"/>
            <a:endCxn id="237" idx="1"/>
          </p:cNvCxnSpPr>
          <p:nvPr/>
        </p:nvCxnSpPr>
        <p:spPr>
          <a:xfrm>
            <a:off x="5280299" y="1573575"/>
            <a:ext cx="2297700" cy="1086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9" name="Google Shape;239;p33"/>
          <p:cNvSpPr/>
          <p:nvPr/>
        </p:nvSpPr>
        <p:spPr>
          <a:xfrm>
            <a:off x="5507350" y="4661525"/>
            <a:ext cx="1047900" cy="30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125" y="506163"/>
            <a:ext cx="1181625" cy="355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On-screen Show (16:9)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 New Roman</vt:lpstr>
      <vt:lpstr>Century Gothic</vt:lpstr>
      <vt:lpstr>Arial</vt:lpstr>
      <vt:lpstr>Calibri</vt:lpstr>
      <vt:lpstr>Simple Light</vt:lpstr>
      <vt:lpstr>Office Theme</vt:lpstr>
      <vt:lpstr>FY 2025 – 2029 Tentative Five-Year  Transportation Facilities Construction Program   March 19, 2024  </vt:lpstr>
      <vt:lpstr>2025-2029 Program Discussion</vt:lpstr>
      <vt:lpstr>PowerPoint Presentation</vt:lpstr>
      <vt:lpstr>Program Funding and Distribution</vt:lpstr>
      <vt:lpstr>Greater Arizona Highway Projects</vt:lpstr>
      <vt:lpstr>PowerPoint Presentation</vt:lpstr>
      <vt:lpstr>2025 Expansion Construction Projects – $183 M</vt:lpstr>
      <vt:lpstr>2026 Expansion Construction Projects – $72.8 M</vt:lpstr>
      <vt:lpstr>2027 Expansion Construction Projects – $104.5 M</vt:lpstr>
      <vt:lpstr>2028 Expansion Construction Projects – $133.8 M</vt:lpstr>
      <vt:lpstr>2029 Expansion Construction Projects – $0</vt:lpstr>
      <vt:lpstr>PowerPoint Presentation</vt:lpstr>
      <vt:lpstr>Maricopa County Regional Transportation Plan Freeway Program</vt:lpstr>
      <vt:lpstr>Maricopa County Regional Transportation Plan Freeway Program - Current Projects</vt:lpstr>
      <vt:lpstr>PowerPoint Presentation</vt:lpstr>
      <vt:lpstr>Pima County Regional Transportation Highway Program</vt:lpstr>
      <vt:lpstr>Pima County Regional Transportation Program - Current Projects</vt:lpstr>
      <vt:lpstr>PowerPoint Presentation</vt:lpstr>
      <vt:lpstr>Next Steps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2025 – 2029 Tentative Five-Year  Transportation Facilities Construction Program   March 19, 2024  </dc:title>
  <cp:lastModifiedBy>L Danka</cp:lastModifiedBy>
  <cp:revision>1</cp:revision>
  <dcterms:modified xsi:type="dcterms:W3CDTF">2024-03-18T21:59:43Z</dcterms:modified>
</cp:coreProperties>
</file>